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2"/>
  </p:notesMasterIdLst>
  <p:sldIdLst>
    <p:sldId id="305" r:id="rId3"/>
    <p:sldId id="256" r:id="rId4"/>
    <p:sldId id="257" r:id="rId5"/>
    <p:sldId id="259" r:id="rId6"/>
    <p:sldId id="260" r:id="rId7"/>
    <p:sldId id="262" r:id="rId8"/>
    <p:sldId id="261" r:id="rId9"/>
    <p:sldId id="264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310" r:id="rId29"/>
    <p:sldId id="282" r:id="rId30"/>
    <p:sldId id="283" r:id="rId31"/>
    <p:sldId id="284" r:id="rId32"/>
    <p:sldId id="285" r:id="rId33"/>
    <p:sldId id="287" r:id="rId34"/>
    <p:sldId id="289" r:id="rId35"/>
    <p:sldId id="288" r:id="rId36"/>
    <p:sldId id="290" r:id="rId37"/>
    <p:sldId id="306" r:id="rId38"/>
    <p:sldId id="307" r:id="rId39"/>
    <p:sldId id="308" r:id="rId40"/>
    <p:sldId id="309" r:id="rId41"/>
    <p:sldId id="291" r:id="rId42"/>
    <p:sldId id="293" r:id="rId43"/>
    <p:sldId id="311" r:id="rId44"/>
    <p:sldId id="312" r:id="rId45"/>
    <p:sldId id="313" r:id="rId46"/>
    <p:sldId id="314" r:id="rId47"/>
    <p:sldId id="294" r:id="rId48"/>
    <p:sldId id="295" r:id="rId49"/>
    <p:sldId id="296" r:id="rId50"/>
    <p:sldId id="258" r:id="rId5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azmodDe9MqBm6B1fx+aI6Q==" hashData="jbsfp2rkQ9GRtAM+E3ahhAyvRK0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5" d="100"/>
          <a:sy n="45" d="100"/>
        </p:scale>
        <p:origin x="-2292" y="-12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6B817-07CD-44FA-A6C8-B3EC4BD7F3F7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3B075-6628-4089-AF6F-C3511431C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3B075-6628-4089-AF6F-C3511431C5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2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3B075-6628-4089-AF6F-C3511431C57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37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3B075-6628-4089-AF6F-C3511431C57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07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3B075-6628-4089-AF6F-C3511431C57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58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3B075-6628-4089-AF6F-C3511431C57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1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2015/5/6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0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2015/5/6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68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2015/5/6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69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2015/5/6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764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2015/5/6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94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2015/5/6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82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2015/5/6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03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2015/5/6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73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2015/5/6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294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2015/5/6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410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2015/5/6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129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2015/5/6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1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1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.png"/><Relationship Id="rId7" Type="http://schemas.openxmlformats.org/officeDocument/2006/relationships/image" Target="../media/image99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3.png"/><Relationship Id="rId5" Type="http://schemas.openxmlformats.org/officeDocument/2006/relationships/image" Target="../media/image24.png"/><Relationship Id="rId10" Type="http://schemas.openxmlformats.org/officeDocument/2006/relationships/image" Target="../media/image102.png"/><Relationship Id="rId4" Type="http://schemas.openxmlformats.org/officeDocument/2006/relationships/image" Target="../media/image97.png"/><Relationship Id="rId9" Type="http://schemas.openxmlformats.org/officeDocument/2006/relationships/image" Target="../media/image10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jpeg"/><Relationship Id="rId3" Type="http://schemas.openxmlformats.org/officeDocument/2006/relationships/image" Target="../media/image9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jpeg"/><Relationship Id="rId5" Type="http://schemas.openxmlformats.org/officeDocument/2006/relationships/image" Target="../media/image3.png"/><Relationship Id="rId15" Type="http://schemas.openxmlformats.org/officeDocument/2006/relationships/image" Target="../media/image21.jpeg"/><Relationship Id="rId10" Type="http://schemas.openxmlformats.org/officeDocument/2006/relationships/image" Target="../media/image108.png"/><Relationship Id="rId4" Type="http://schemas.openxmlformats.org/officeDocument/2006/relationships/image" Target="../media/image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1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26.jpeg"/><Relationship Id="rId3" Type="http://schemas.openxmlformats.org/officeDocument/2006/relationships/image" Target="../media/image117.png"/><Relationship Id="rId7" Type="http://schemas.openxmlformats.org/officeDocument/2006/relationships/image" Target="../media/image120.gif"/><Relationship Id="rId12" Type="http://schemas.openxmlformats.org/officeDocument/2006/relationships/image" Target="../media/image1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png"/><Relationship Id="rId15" Type="http://schemas.openxmlformats.org/officeDocument/2006/relationships/image" Target="../media/image128.jpeg"/><Relationship Id="rId10" Type="http://schemas.openxmlformats.org/officeDocument/2006/relationships/image" Target="../media/image123.png"/><Relationship Id="rId4" Type="http://schemas.openxmlformats.org/officeDocument/2006/relationships/image" Target="../media/image21.jpeg"/><Relationship Id="rId9" Type="http://schemas.openxmlformats.org/officeDocument/2006/relationships/image" Target="../media/image122.gif"/><Relationship Id="rId14" Type="http://schemas.openxmlformats.org/officeDocument/2006/relationships/image" Target="../media/image1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jpeg"/><Relationship Id="rId3" Type="http://schemas.openxmlformats.org/officeDocument/2006/relationships/image" Target="../media/image9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jpeg"/><Relationship Id="rId5" Type="http://schemas.openxmlformats.org/officeDocument/2006/relationships/image" Target="../media/image3.png"/><Relationship Id="rId10" Type="http://schemas.openxmlformats.org/officeDocument/2006/relationships/image" Target="../media/image108.png"/><Relationship Id="rId4" Type="http://schemas.openxmlformats.org/officeDocument/2006/relationships/image" Target="../media/image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6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13" Type="http://schemas.openxmlformats.org/officeDocument/2006/relationships/image" Target="../media/image164.png"/><Relationship Id="rId3" Type="http://schemas.openxmlformats.org/officeDocument/2006/relationships/image" Target="../media/image155.png"/><Relationship Id="rId7" Type="http://schemas.openxmlformats.org/officeDocument/2006/relationships/image" Target="../media/image158.jpeg"/><Relationship Id="rId12" Type="http://schemas.openxmlformats.org/officeDocument/2006/relationships/image" Target="../media/image163.jpeg"/><Relationship Id="rId2" Type="http://schemas.openxmlformats.org/officeDocument/2006/relationships/image" Target="../media/image154.jpeg"/><Relationship Id="rId16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62.jpeg"/><Relationship Id="rId5" Type="http://schemas.openxmlformats.org/officeDocument/2006/relationships/image" Target="../media/image55.png"/><Relationship Id="rId15" Type="http://schemas.openxmlformats.org/officeDocument/2006/relationships/image" Target="../media/image166.png"/><Relationship Id="rId10" Type="http://schemas.openxmlformats.org/officeDocument/2006/relationships/image" Target="../media/image161.jpeg"/><Relationship Id="rId4" Type="http://schemas.openxmlformats.org/officeDocument/2006/relationships/image" Target="../media/image156.jpeg"/><Relationship Id="rId9" Type="http://schemas.openxmlformats.org/officeDocument/2006/relationships/image" Target="../media/image160.jpeg"/><Relationship Id="rId14" Type="http://schemas.openxmlformats.org/officeDocument/2006/relationships/image" Target="../media/image1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26" Type="http://schemas.openxmlformats.org/officeDocument/2006/relationships/image" Target="../media/image50.jpeg"/><Relationship Id="rId3" Type="http://schemas.openxmlformats.org/officeDocument/2006/relationships/image" Target="../media/image27.jpeg"/><Relationship Id="rId21" Type="http://schemas.openxmlformats.org/officeDocument/2006/relationships/image" Target="../media/image45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5" Type="http://schemas.openxmlformats.org/officeDocument/2006/relationships/image" Target="../media/image49.jpeg"/><Relationship Id="rId2" Type="http://schemas.openxmlformats.org/officeDocument/2006/relationships/image" Target="../media/image26.png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24" Type="http://schemas.openxmlformats.org/officeDocument/2006/relationships/image" Target="../media/image48.png"/><Relationship Id="rId32" Type="http://schemas.openxmlformats.org/officeDocument/2006/relationships/image" Target="../media/image56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23" Type="http://schemas.openxmlformats.org/officeDocument/2006/relationships/image" Target="../media/image47.gif"/><Relationship Id="rId28" Type="http://schemas.openxmlformats.org/officeDocument/2006/relationships/image" Target="../media/image52.jpeg"/><Relationship Id="rId10" Type="http://schemas.openxmlformats.org/officeDocument/2006/relationships/image" Target="../media/image34.jpeg"/><Relationship Id="rId19" Type="http://schemas.openxmlformats.org/officeDocument/2006/relationships/image" Target="../media/image43.jpeg"/><Relationship Id="rId31" Type="http://schemas.openxmlformats.org/officeDocument/2006/relationships/image" Target="../media/image55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Relationship Id="rId22" Type="http://schemas.openxmlformats.org/officeDocument/2006/relationships/image" Target="../media/image46.jpeg"/><Relationship Id="rId27" Type="http://schemas.openxmlformats.org/officeDocument/2006/relationships/image" Target="../media/image51.jpeg"/><Relationship Id="rId30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b="4167"/>
          <a:stretch/>
        </p:blipFill>
        <p:spPr>
          <a:xfrm>
            <a:off x="-2" y="-8164"/>
            <a:ext cx="9144002" cy="51516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4516" y="-8164"/>
            <a:ext cx="9144001" cy="5151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  <a:ea typeface="Heiti TC Light"/>
              <a:cs typeface="Heiti TC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94" y="4545822"/>
            <a:ext cx="2433195" cy="249172"/>
          </a:xfrm>
          <a:prstGeom prst="rect">
            <a:avLst/>
          </a:prstGeom>
        </p:spPr>
      </p:pic>
      <p:pic>
        <p:nvPicPr>
          <p:cNvPr id="12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4"/>
          <a:srcRect t="20181" b="19470"/>
          <a:stretch>
            <a:fillRect/>
          </a:stretch>
        </p:blipFill>
        <p:spPr bwMode="auto">
          <a:xfrm>
            <a:off x="7688150" y="3882308"/>
            <a:ext cx="1324811" cy="112103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" y="-13855"/>
            <a:ext cx="9144001" cy="53875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>
              <a:solidFill>
                <a:schemeClr val="accent4">
                  <a:lumMod val="50000"/>
                </a:schemeClr>
              </a:solidFill>
              <a:ea typeface="Heiti TC Light"/>
              <a:cs typeface="Heiti TC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1257300"/>
            <a:ext cx="2395878" cy="3077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133528" y="46879"/>
            <a:ext cx="6876953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3300"/>
                </a:solidFill>
                <a:ea typeface="Heiti TC Light"/>
                <a:cs typeface="Heiti TC Light"/>
              </a:rPr>
              <a:t>顆伴商店及</a:t>
            </a:r>
            <a:r>
              <a:rPr lang="en-US" altLang="zh-TW" sz="4000" b="1" dirty="0">
                <a:solidFill>
                  <a:srgbClr val="003300"/>
                </a:solidFill>
                <a:ea typeface="Heiti TC Light"/>
                <a:cs typeface="Heiti TC Light"/>
              </a:rPr>
              <a:t>shop.com</a:t>
            </a:r>
            <a:r>
              <a:rPr lang="zh-TW" altLang="en-US" sz="4000" b="1" dirty="0">
                <a:solidFill>
                  <a:srgbClr val="003300"/>
                </a:solidFill>
                <a:ea typeface="Heiti TC Light"/>
                <a:cs typeface="Heiti TC Light"/>
              </a:rPr>
              <a:t>最新發</a:t>
            </a:r>
            <a:r>
              <a:rPr lang="zh-TW" altLang="en-US" sz="4000" b="1" dirty="0" smtClean="0">
                <a:solidFill>
                  <a:srgbClr val="003300"/>
                </a:solidFill>
                <a:ea typeface="Heiti TC Light"/>
                <a:cs typeface="Heiti TC Light"/>
              </a:rPr>
              <a:t>展</a:t>
            </a:r>
            <a:endParaRPr lang="en-US" altLang="zh-TW" sz="4000" b="1" dirty="0" smtClean="0">
              <a:solidFill>
                <a:srgbClr val="003300"/>
              </a:solidFill>
              <a:ea typeface="Heiti TC Light"/>
              <a:cs typeface="Heiti TC Light"/>
            </a:endParaRPr>
          </a:p>
          <a:p>
            <a:pPr algn="ctr"/>
            <a:r>
              <a:rPr lang="en-US" altLang="zh-TW" sz="2300" b="1" dirty="0">
                <a:solidFill>
                  <a:srgbClr val="003300"/>
                </a:solidFill>
                <a:ea typeface="Heiti TC Light"/>
                <a:cs typeface="Heiti TC Light"/>
              </a:rPr>
              <a:t>The Development of Partner Store &amp; Shop.com</a:t>
            </a:r>
            <a:endParaRPr lang="en-US" sz="2300" dirty="0">
              <a:solidFill>
                <a:srgbClr val="003300"/>
              </a:solidFill>
              <a:ea typeface="Heiti TC Light"/>
              <a:cs typeface="Heiti TC Light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895600" y="1428752"/>
            <a:ext cx="599859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800" b="1" dirty="0" smtClean="0">
                <a:solidFill>
                  <a:srgbClr val="33CCFF"/>
                </a:solidFill>
                <a:ea typeface="Heiti TC Light"/>
                <a:cs typeface="Heiti TC Light"/>
              </a:rPr>
              <a:t>Chris Wong</a:t>
            </a:r>
            <a:endParaRPr lang="en-US" sz="6800" b="1" dirty="0">
              <a:solidFill>
                <a:srgbClr val="33CCFF"/>
              </a:solidFill>
              <a:ea typeface="Heiti TC Light"/>
              <a:cs typeface="Heiti TC Light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10253" y="2282832"/>
            <a:ext cx="5903842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4400" dirty="0" smtClean="0">
                <a:solidFill>
                  <a:srgbClr val="003300"/>
                </a:solidFill>
                <a:ea typeface="Heiti TC Light"/>
                <a:cs typeface="Heiti TC Light"/>
              </a:rPr>
              <a:t>高級業務拓展主任</a:t>
            </a:r>
            <a:endParaRPr lang="en-US" altLang="zh-TW" sz="4400" dirty="0" smtClean="0">
              <a:solidFill>
                <a:srgbClr val="003300"/>
              </a:solidFill>
              <a:ea typeface="Heiti TC Light"/>
              <a:cs typeface="Heiti TC Light"/>
            </a:endParaRPr>
          </a:p>
          <a:p>
            <a:pPr algn="ctr">
              <a:spcBef>
                <a:spcPts val="1200"/>
              </a:spcBef>
              <a:defRPr/>
            </a:pPr>
            <a:r>
              <a:rPr lang="en-US" altLang="zh-TW" sz="3200" b="1" dirty="0" smtClean="0">
                <a:solidFill>
                  <a:srgbClr val="003300"/>
                </a:solidFill>
                <a:ea typeface="Heiti TC Light"/>
                <a:cs typeface="Heiti TC Light"/>
              </a:rPr>
              <a:t>Senior Business Development Executive</a:t>
            </a:r>
            <a:endParaRPr lang="en-US" sz="3200" b="1" dirty="0">
              <a:solidFill>
                <a:srgbClr val="003300"/>
              </a:solidFill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3755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2015_WC_RecSlid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b="4167"/>
          <a:stretch/>
        </p:blipFill>
        <p:spPr>
          <a:xfrm>
            <a:off x="-2" y="-8164"/>
            <a:ext cx="9144002" cy="51516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4516" y="-8164"/>
            <a:ext cx="9144001" cy="5151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  <a:ea typeface="Heiti TC Light"/>
              <a:cs typeface="Heiti TC Ligh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94" y="4545822"/>
            <a:ext cx="2433195" cy="249172"/>
          </a:xfrm>
          <a:prstGeom prst="rect">
            <a:avLst/>
          </a:prstGeom>
        </p:spPr>
      </p:pic>
      <p:pic>
        <p:nvPicPr>
          <p:cNvPr id="16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4"/>
          <a:srcRect t="20181" b="19470"/>
          <a:stretch>
            <a:fillRect/>
          </a:stretch>
        </p:blipFill>
        <p:spPr bwMode="auto">
          <a:xfrm>
            <a:off x="7688150" y="3882308"/>
            <a:ext cx="1324811" cy="1121037"/>
          </a:xfrm>
          <a:prstGeom prst="rect">
            <a:avLst/>
          </a:prstGeom>
          <a:noFill/>
        </p:spPr>
      </p:pic>
      <p:pic>
        <p:nvPicPr>
          <p:cNvPr id="9" name="Picture 2" descr="C:\Users\ShinG\Desktop\overlay-graphic-save-autoship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223" y="361953"/>
            <a:ext cx="5237124" cy="159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67544" y="2266951"/>
            <a:ext cx="8229600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>
              <a:spcBef>
                <a:spcPct val="0"/>
              </a:spcBef>
            </a:pPr>
            <a:r>
              <a:rPr lang="en-US" altLang="zh-TW" sz="2800" kern="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Heiti TC Light"/>
                <a:cs typeface="Heiti TC Light"/>
              </a:rPr>
              <a:t>Ship to you home regularl</a:t>
            </a:r>
            <a:r>
              <a:rPr lang="en-US" altLang="zh-TW" sz="2800" kern="0" dirty="0">
                <a:solidFill>
                  <a:prstClr val="black">
                    <a:lumMod val="75000"/>
                    <a:lumOff val="25000"/>
                  </a:prstClr>
                </a:solidFill>
                <a:ea typeface="Heiti TC Light"/>
                <a:cs typeface="Heiti TC Light"/>
              </a:rPr>
              <a:t>y</a:t>
            </a:r>
            <a:endParaRPr lang="en-US" altLang="zh-TW" sz="2800" kern="0" dirty="0" smtClean="0">
              <a:solidFill>
                <a:prstClr val="black">
                  <a:lumMod val="75000"/>
                  <a:lumOff val="25000"/>
                </a:prstClr>
              </a:solidFill>
              <a:ea typeface="Heiti TC Light"/>
              <a:cs typeface="Heiti TC Light"/>
            </a:endParaRPr>
          </a:p>
          <a:p>
            <a:pPr marL="0" lvl="1">
              <a:spcBef>
                <a:spcPct val="0"/>
              </a:spcBef>
            </a:pPr>
            <a:r>
              <a:rPr lang="zh-TW" altLang="en-US" sz="2800" kern="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Heiti TC Light"/>
                <a:cs typeface="Heiti TC Light"/>
              </a:rPr>
              <a:t>定期將產品送到家中</a:t>
            </a:r>
            <a:endParaRPr lang="en-US" altLang="zh-TW" sz="2800" kern="0" dirty="0" smtClean="0">
              <a:solidFill>
                <a:prstClr val="black">
                  <a:lumMod val="75000"/>
                  <a:lumOff val="25000"/>
                </a:prstClr>
              </a:solidFill>
              <a:ea typeface="Heiti TC Light"/>
              <a:cs typeface="Heiti TC Light"/>
            </a:endParaRPr>
          </a:p>
          <a:p>
            <a:pPr marL="0" lvl="1">
              <a:spcBef>
                <a:spcPct val="0"/>
              </a:spcBef>
            </a:pPr>
            <a:endParaRPr lang="en-US" altLang="zh-TW" sz="2800" kern="0" dirty="0">
              <a:solidFill>
                <a:prstClr val="black">
                  <a:lumMod val="75000"/>
                  <a:lumOff val="25000"/>
                </a:prstClr>
              </a:solidFill>
              <a:ea typeface="Heiti TC Light"/>
              <a:cs typeface="Heiti TC Light"/>
            </a:endParaRPr>
          </a:p>
          <a:p>
            <a:pPr marL="0" lvl="1">
              <a:spcBef>
                <a:spcPct val="0"/>
              </a:spcBef>
            </a:pPr>
            <a:r>
              <a:rPr lang="en-US" altLang="zh-TW" sz="2800" kern="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Heiti TC Light"/>
                <a:cs typeface="Heiti TC Light"/>
              </a:rPr>
              <a:t>Only MHK Products</a:t>
            </a:r>
          </a:p>
          <a:p>
            <a:pPr marL="0" lvl="1">
              <a:spcBef>
                <a:spcPct val="0"/>
              </a:spcBef>
            </a:pPr>
            <a:r>
              <a:rPr lang="zh-TW" altLang="en-US" sz="2800" kern="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Heiti TC Light"/>
                <a:cs typeface="Heiti TC Light"/>
              </a:rPr>
              <a:t>只限美安香港獨家產品</a:t>
            </a:r>
            <a:endParaRPr lang="en-US" altLang="zh-TW" sz="2800" kern="0" dirty="0">
              <a:solidFill>
                <a:prstClr val="black">
                  <a:lumMod val="75000"/>
                  <a:lumOff val="25000"/>
                </a:prstClr>
              </a:solidFill>
              <a:ea typeface="Heiti TC Light"/>
              <a:cs typeface="Heiti TC Light"/>
            </a:endParaRPr>
          </a:p>
          <a:p>
            <a:pPr marL="0" lvl="1">
              <a:spcBef>
                <a:spcPct val="0"/>
              </a:spcBef>
            </a:pPr>
            <a:endParaRPr lang="en-US" altLang="zh-TW" sz="2800" kern="0" dirty="0" smtClean="0">
              <a:solidFill>
                <a:prstClr val="black">
                  <a:lumMod val="75000"/>
                  <a:lumOff val="25000"/>
                </a:prstClr>
              </a:solidFill>
              <a:ea typeface="Heiti TC Light"/>
              <a:cs typeface="Heiti TC Light"/>
            </a:endParaRPr>
          </a:p>
          <a:p>
            <a:pPr marL="0" lvl="1">
              <a:spcBef>
                <a:spcPct val="0"/>
              </a:spcBef>
            </a:pPr>
            <a:r>
              <a:rPr lang="en-US" sz="2800" kern="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Heiti TC Light"/>
                <a:cs typeface="Heiti TC Light"/>
              </a:rPr>
              <a:t>Save at least 5%</a:t>
            </a:r>
          </a:p>
          <a:p>
            <a:pPr marL="0" lvl="1">
              <a:spcBef>
                <a:spcPct val="0"/>
              </a:spcBef>
            </a:pPr>
            <a:r>
              <a:rPr lang="zh-TW" altLang="en-US" sz="2800" kern="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Heiti TC Light"/>
                <a:cs typeface="Heiti TC Light"/>
              </a:rPr>
              <a:t>慳最少 </a:t>
            </a:r>
            <a:r>
              <a:rPr lang="en-US" altLang="zh-TW" sz="2800" kern="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Heiti TC Light"/>
                <a:cs typeface="Heiti TC Light"/>
              </a:rPr>
              <a:t>5%</a:t>
            </a:r>
            <a:r>
              <a:rPr lang="en-US" sz="2800" kern="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Heiti TC Light"/>
                <a:cs typeface="Heiti TC Light"/>
              </a:rPr>
              <a:t> </a:t>
            </a:r>
            <a:endParaRPr lang="en-US" sz="2800" kern="0" dirty="0">
              <a:solidFill>
                <a:prstClr val="black">
                  <a:lumMod val="75000"/>
                  <a:lumOff val="25000"/>
                </a:prstClr>
              </a:solidFill>
              <a:ea typeface="Heiti TC Light"/>
              <a:cs typeface="Heiti TC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257" y="3513140"/>
            <a:ext cx="9144000" cy="1630363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-25400" y="3954463"/>
            <a:ext cx="8485832" cy="723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altLang="zh-HK" sz="3500" dirty="0" err="1" smtClean="0">
                <a:solidFill>
                  <a:prstClr val="white"/>
                </a:solidFill>
                <a:ea typeface="Heiti TC Light"/>
                <a:cs typeface="Heiti TC Light"/>
              </a:rPr>
              <a:t>AutoShip</a:t>
            </a:r>
            <a:r>
              <a:rPr lang="en-US" altLang="zh-HK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 </a:t>
            </a:r>
            <a:r>
              <a:rPr lang="zh-TW" altLang="en-US" sz="3500" dirty="0">
                <a:solidFill>
                  <a:prstClr val="white"/>
                </a:solidFill>
                <a:ea typeface="Heiti TC Light"/>
                <a:cs typeface="Heiti TC Light"/>
              </a:rPr>
              <a:t>自動送</a:t>
            </a:r>
            <a:r>
              <a:rPr lang="zh-TW" altLang="en-US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貨</a:t>
            </a:r>
            <a:endParaRPr lang="en-US" altLang="zh-TW" sz="3500" dirty="0" smtClean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87801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2" b="8955"/>
          <a:stretch/>
        </p:blipFill>
        <p:spPr bwMode="auto">
          <a:xfrm>
            <a:off x="815911" y="0"/>
            <a:ext cx="753885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2" b="8955"/>
          <a:stretch/>
        </p:blipFill>
        <p:spPr bwMode="auto">
          <a:xfrm>
            <a:off x="815915" y="-123"/>
            <a:ext cx="7538853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C:\Users\ShinG\Desktop\pointing-hand-icon-dc76gAgc9.pn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678" y="4133850"/>
            <a:ext cx="457422" cy="60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2" b="8955"/>
          <a:stretch/>
        </p:blipFill>
        <p:spPr bwMode="auto">
          <a:xfrm>
            <a:off x="815915" y="2"/>
            <a:ext cx="7538853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>
            <a:spLocks/>
          </p:cNvSpPr>
          <p:nvPr/>
        </p:nvSpPr>
        <p:spPr>
          <a:xfrm>
            <a:off x="3657604" y="2228852"/>
            <a:ext cx="741497" cy="1671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/>
          </p:cNvSpPr>
          <p:nvPr/>
        </p:nvSpPr>
        <p:spPr>
          <a:xfrm>
            <a:off x="3657600" y="2402233"/>
            <a:ext cx="1206500" cy="1695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/>
          </p:cNvSpPr>
          <p:nvPr/>
        </p:nvSpPr>
        <p:spPr>
          <a:xfrm>
            <a:off x="3657600" y="2586053"/>
            <a:ext cx="1981200" cy="1380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>
            <a:spLocks/>
          </p:cNvSpPr>
          <p:nvPr/>
        </p:nvSpPr>
        <p:spPr>
          <a:xfrm>
            <a:off x="3657600" y="2724150"/>
            <a:ext cx="2438400" cy="1143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18"/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7" t="69707" r="17460" b="15508"/>
          <a:stretch/>
        </p:blipFill>
        <p:spPr bwMode="auto">
          <a:xfrm>
            <a:off x="3518909" y="4074311"/>
            <a:ext cx="3520440" cy="89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>
            <a:spLocks/>
          </p:cNvSpPr>
          <p:nvPr/>
        </p:nvSpPr>
        <p:spPr>
          <a:xfrm>
            <a:off x="3619500" y="3873502"/>
            <a:ext cx="3238500" cy="8747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>
            <a:spLocks/>
          </p:cNvSpPr>
          <p:nvPr/>
        </p:nvSpPr>
        <p:spPr>
          <a:xfrm>
            <a:off x="3659213" y="4367945"/>
            <a:ext cx="108012" cy="1080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C:\Users\ShinG\Desktop\pointing-hand-icon-dc76gAgc9.pn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625" y="4548186"/>
            <a:ext cx="457422" cy="60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81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4.44444E-6 L -0.18889 -0.2296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89 -0.22963 L -0.02813 -0.2277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3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mph" presetSubtype="0" repeatCount="2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6" presetClass="emph" presetSubtype="0" repeatCount="2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"/>
          <a:stretch/>
        </p:blipFill>
        <p:spPr bwMode="auto">
          <a:xfrm>
            <a:off x="838204" y="5457"/>
            <a:ext cx="7531297" cy="567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/>
          <a:stretch/>
        </p:blipFill>
        <p:spPr bwMode="auto">
          <a:xfrm>
            <a:off x="836601" y="-6992"/>
            <a:ext cx="7531296" cy="567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C:\Users\ShinG\Desktop\pointing-hand-icon-dc76gAgc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4" y="2094893"/>
            <a:ext cx="336913" cy="44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38204" y="-6992"/>
            <a:ext cx="7531297" cy="10417616"/>
            <a:chOff x="-396552" y="8262"/>
            <a:chExt cx="10225136" cy="14143851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24"/>
            <a:stretch/>
          </p:blipFill>
          <p:spPr bwMode="auto">
            <a:xfrm>
              <a:off x="-396552" y="8262"/>
              <a:ext cx="10225136" cy="7703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32"/>
            <a:stretch/>
          </p:blipFill>
          <p:spPr bwMode="auto">
            <a:xfrm>
              <a:off x="-396552" y="6882680"/>
              <a:ext cx="10225136" cy="726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0" y="3961710"/>
            <a:ext cx="9144000" cy="120084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217389" y="4012285"/>
            <a:ext cx="6250215" cy="16548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altLang="zh-TW" dirty="0" smtClean="0">
                <a:solidFill>
                  <a:prstClr val="white"/>
                </a:solidFill>
                <a:ea typeface="Heiti TC Light"/>
                <a:cs typeface="Heiti TC Light"/>
              </a:rPr>
              <a:t>Search </a:t>
            </a:r>
            <a:r>
              <a:rPr lang="en-US" altLang="zh-TW" dirty="0">
                <a:solidFill>
                  <a:prstClr val="white"/>
                </a:solidFill>
                <a:ea typeface="Heiti TC Light"/>
                <a:cs typeface="Heiti TC Light"/>
              </a:rPr>
              <a:t>the products you want</a:t>
            </a:r>
          </a:p>
          <a:p>
            <a:pPr marL="457200" lvl="1" indent="0" algn="ctr">
              <a:buNone/>
            </a:pPr>
            <a:r>
              <a:rPr lang="zh-TW" altLang="en-US" dirty="0">
                <a:solidFill>
                  <a:prstClr val="white"/>
                </a:solidFill>
                <a:ea typeface="Heiti TC Light"/>
                <a:cs typeface="Heiti TC Light"/>
              </a:rPr>
              <a:t>搜尋你想要的產品</a:t>
            </a:r>
            <a:endParaRPr lang="zh-HK" altLang="en-US" dirty="0">
              <a:solidFill>
                <a:prstClr val="white"/>
              </a:solidFill>
              <a:ea typeface="Heiti TC Light"/>
              <a:cs typeface="Heiti TC Light"/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zh-HK" altLang="en-US" dirty="0">
              <a:solidFill>
                <a:prstClr val="white"/>
              </a:solidFill>
              <a:ea typeface="Heiti TC Light"/>
              <a:cs typeface="Heiti TC Light"/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en-US" altLang="zh-TW" dirty="0" smtClean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2600" y="3543921"/>
            <a:ext cx="3048000" cy="40327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82296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4509E-6 L -0.33403 -0.2330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1" y="-11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repeatCount="2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403 -0.23324 L 0.06493 -0.2323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6" presetClass="emph" presetSubtype="0" repeatCount="2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path" presetSubtype="0" accel="50000" decel="50000" autoRev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E-6 2.59259E-6 L 5E-6 -0.82639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0"/>
          <a:stretch/>
        </p:blipFill>
        <p:spPr bwMode="auto">
          <a:xfrm>
            <a:off x="845946" y="2"/>
            <a:ext cx="7512262" cy="566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95654" y="476251"/>
            <a:ext cx="605249" cy="165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Rectangle 3"/>
          <p:cNvSpPr/>
          <p:nvPr/>
        </p:nvSpPr>
        <p:spPr>
          <a:xfrm>
            <a:off x="3169282" y="410494"/>
            <a:ext cx="1468975" cy="23720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5" name="Group 4"/>
          <p:cNvGrpSpPr/>
          <p:nvPr/>
        </p:nvGrpSpPr>
        <p:grpSpPr>
          <a:xfrm>
            <a:off x="838203" y="0"/>
            <a:ext cx="7571817" cy="7448550"/>
            <a:chOff x="-371872" y="-1809750"/>
            <a:chExt cx="13716000" cy="1349270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48"/>
            <a:stretch/>
          </p:blipFill>
          <p:spPr bwMode="auto">
            <a:xfrm>
              <a:off x="-371872" y="-1809750"/>
              <a:ext cx="13716000" cy="7762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35"/>
            <a:stretch/>
          </p:blipFill>
          <p:spPr bwMode="auto">
            <a:xfrm>
              <a:off x="-371872" y="5085184"/>
              <a:ext cx="13716000" cy="6597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7" descr="C:\Users\ShinG\Desktop\pointing-hand-icon-dc76gAgc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534411"/>
            <a:ext cx="349524" cy="46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48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xit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6" presetClass="emph" presetSubtype="0" repeatCount="2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6" b="7654"/>
          <a:stretch/>
        </p:blipFill>
        <p:spPr bwMode="auto">
          <a:xfrm>
            <a:off x="931742" y="1"/>
            <a:ext cx="7450258" cy="516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6" b="7654"/>
          <a:stretch/>
        </p:blipFill>
        <p:spPr bwMode="auto">
          <a:xfrm>
            <a:off x="917578" y="1"/>
            <a:ext cx="7450258" cy="516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C:\Users\ShinG\Desktop\pointing-hand-icon-dc76gAgc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734" y="3810002"/>
            <a:ext cx="336616" cy="44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" y="3943721"/>
            <a:ext cx="9143999" cy="1220197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69412" y="4171951"/>
            <a:ext cx="6244703" cy="2130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altLang="zh-TW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New stores </a:t>
            </a:r>
            <a:r>
              <a:rPr lang="zh-TW" altLang="en-US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新</a:t>
            </a:r>
            <a:r>
              <a:rPr lang="zh-TW" altLang="en-US" sz="3500" dirty="0">
                <a:solidFill>
                  <a:prstClr val="white"/>
                </a:solidFill>
                <a:ea typeface="Heiti TC Light"/>
                <a:cs typeface="Heiti TC Light"/>
              </a:rPr>
              <a:t>夥伴商店</a:t>
            </a:r>
            <a:endParaRPr lang="zh-HK" altLang="en-US" sz="3500" dirty="0">
              <a:solidFill>
                <a:prstClr val="white"/>
              </a:solidFill>
              <a:ea typeface="Heiti TC Light"/>
              <a:cs typeface="Heiti TC Light"/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en-US" altLang="zh-TW" sz="3500" dirty="0" smtClean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85444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1.85185E-6 L -0.25347 -0.1282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4" y="-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repeatCount="2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41277" y="293689"/>
            <a:ext cx="5049044" cy="701256"/>
          </a:xfrm>
        </p:spPr>
        <p:txBody>
          <a:bodyPr>
            <a:normAutofit fontScale="90000"/>
          </a:bodyPr>
          <a:lstStyle/>
          <a:p>
            <a:endParaRPr lang="zh-HK" alt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41276" y="1619253"/>
            <a:ext cx="5049041" cy="2776778"/>
          </a:xfrm>
        </p:spPr>
        <p:txBody>
          <a:bodyPr/>
          <a:lstStyle/>
          <a:p>
            <a:endParaRPr lang="zh-HK" altLang="en-US"/>
          </a:p>
        </p:txBody>
      </p:sp>
      <p:sp>
        <p:nvSpPr>
          <p:cNvPr id="6" name="Rectangle 5"/>
          <p:cNvSpPr/>
          <p:nvPr/>
        </p:nvSpPr>
        <p:spPr>
          <a:xfrm>
            <a:off x="2751624" y="2007890"/>
            <a:ext cx="4992171" cy="132535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1049272" y="19051"/>
            <a:ext cx="7194354" cy="7581901"/>
            <a:chOff x="-4572000" y="-1866900"/>
            <a:chExt cx="13716000" cy="1445485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21"/>
            <a:stretch/>
          </p:blipFill>
          <p:spPr bwMode="auto">
            <a:xfrm>
              <a:off x="-4572000" y="-1866900"/>
              <a:ext cx="13716000" cy="7747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99"/>
            <a:stretch/>
          </p:blipFill>
          <p:spPr bwMode="auto">
            <a:xfrm>
              <a:off x="-4572000" y="4941168"/>
              <a:ext cx="13716000" cy="7646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1905003" y="2433584"/>
            <a:ext cx="5389775" cy="119455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7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2.77778E-7 -0.4185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3"/>
          <a:stretch/>
        </p:blipFill>
        <p:spPr bwMode="auto">
          <a:xfrm>
            <a:off x="838204" y="0"/>
            <a:ext cx="7583275" cy="570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515101" y="150539"/>
            <a:ext cx="1021576" cy="26594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ea typeface="Heiti TC Light"/>
              <a:cs typeface="Heiti TC Ligh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3"/>
          <a:stretch/>
        </p:blipFill>
        <p:spPr bwMode="auto">
          <a:xfrm>
            <a:off x="838203" y="6350"/>
            <a:ext cx="7583275" cy="570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14500" y="3976365"/>
            <a:ext cx="1958038" cy="42550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ea typeface="Heiti TC Light"/>
              <a:cs typeface="Heiti TC Light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3"/>
          <a:stretch/>
        </p:blipFill>
        <p:spPr bwMode="auto">
          <a:xfrm>
            <a:off x="838204" y="0"/>
            <a:ext cx="7583275" cy="570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69100" y="3349052"/>
            <a:ext cx="1707500" cy="97529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ea typeface="Heiti TC Light"/>
              <a:cs typeface="Heiti TC Light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8"/>
          <a:stretch/>
        </p:blipFill>
        <p:spPr bwMode="auto">
          <a:xfrm>
            <a:off x="838204" y="14814"/>
            <a:ext cx="7583275" cy="570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24332" y="2828543"/>
            <a:ext cx="1187168" cy="24394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ea typeface="Heiti TC Light"/>
              <a:cs typeface="Heiti TC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943350"/>
            <a:ext cx="9144000" cy="1204266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123353" y="4171950"/>
            <a:ext cx="6268051" cy="2138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altLang="zh-TW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Share info </a:t>
            </a:r>
            <a:r>
              <a:rPr lang="zh-TW" altLang="en-US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分享資訊</a:t>
            </a:r>
            <a:endParaRPr lang="en-US" altLang="zh-TW" sz="3500" dirty="0" smtClean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425401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500"/>
                            </p:stCondLst>
                            <p:childTnLst>
                              <p:par>
                                <p:cTn id="52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2015_WC_RecSlid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b="4167"/>
          <a:stretch/>
        </p:blipFill>
        <p:spPr>
          <a:xfrm>
            <a:off x="-2" y="-8164"/>
            <a:ext cx="9144002" cy="5151667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-14516" y="-8164"/>
            <a:ext cx="9144001" cy="5151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94" y="4545822"/>
            <a:ext cx="2433195" cy="249172"/>
          </a:xfrm>
          <a:prstGeom prst="rect">
            <a:avLst/>
          </a:prstGeom>
        </p:spPr>
      </p:pic>
      <p:pic>
        <p:nvPicPr>
          <p:cNvPr id="45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4"/>
          <a:srcRect t="20181" b="19470"/>
          <a:stretch>
            <a:fillRect/>
          </a:stretch>
        </p:blipFill>
        <p:spPr bwMode="auto">
          <a:xfrm>
            <a:off x="7688150" y="3882308"/>
            <a:ext cx="1324811" cy="1121037"/>
          </a:xfrm>
          <a:prstGeom prst="rect">
            <a:avLst/>
          </a:prstGeom>
          <a:noFill/>
        </p:spPr>
      </p:pic>
      <p:sp>
        <p:nvSpPr>
          <p:cNvPr id="33" name="Rectangle 32"/>
          <p:cNvSpPr/>
          <p:nvPr/>
        </p:nvSpPr>
        <p:spPr>
          <a:xfrm>
            <a:off x="-25400" y="3777416"/>
            <a:ext cx="9202057" cy="1366086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660400" y="3933720"/>
            <a:ext cx="718820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zh-TW" altLang="en-US" sz="2000" dirty="0">
                <a:solidFill>
                  <a:prstClr val="white"/>
                </a:solidFill>
                <a:ea typeface="Heiti TC Light"/>
                <a:cs typeface="Heiti TC Light"/>
              </a:rPr>
              <a:t>推</a:t>
            </a:r>
            <a:r>
              <a:rPr lang="zh-TW" altLang="en-US" sz="2000" dirty="0" smtClean="0">
                <a:solidFill>
                  <a:prstClr val="white"/>
                </a:solidFill>
                <a:ea typeface="Heiti TC Light"/>
                <a:cs typeface="Heiti TC Light"/>
              </a:rPr>
              <a:t>薦新優</a:t>
            </a:r>
            <a:r>
              <a:rPr lang="zh-TW" altLang="en-US" sz="2000" dirty="0">
                <a:solidFill>
                  <a:prstClr val="white"/>
                </a:solidFill>
                <a:ea typeface="Heiti TC Light"/>
                <a:cs typeface="Heiti TC Light"/>
              </a:rPr>
              <a:t>惠顧</a:t>
            </a:r>
            <a:r>
              <a:rPr lang="zh-TW" altLang="en-US" sz="2000" dirty="0" smtClean="0">
                <a:solidFill>
                  <a:prstClr val="white"/>
                </a:solidFill>
                <a:ea typeface="Heiti TC Light"/>
                <a:cs typeface="Heiti TC Light"/>
              </a:rPr>
              <a:t>客，</a:t>
            </a:r>
            <a:r>
              <a:rPr lang="zh-TW" altLang="en-US" sz="2000" dirty="0">
                <a:solidFill>
                  <a:prstClr val="white"/>
                </a:solidFill>
                <a:ea typeface="Heiti TC Light"/>
                <a:cs typeface="Heiti TC Light"/>
              </a:rPr>
              <a:t>額外</a:t>
            </a:r>
            <a:r>
              <a:rPr lang="zh-TW" altLang="en-US" sz="2000" dirty="0" smtClean="0">
                <a:solidFill>
                  <a:prstClr val="white"/>
                </a:solidFill>
                <a:ea typeface="Heiti TC Light"/>
                <a:cs typeface="Heiti TC Light"/>
              </a:rPr>
              <a:t>賺取每次消費</a:t>
            </a:r>
            <a:r>
              <a:rPr lang="en-US" altLang="zh-TW" sz="2000" dirty="0" smtClean="0">
                <a:solidFill>
                  <a:prstClr val="white"/>
                </a:solidFill>
                <a:ea typeface="Heiti TC Light"/>
                <a:cs typeface="Heiti TC Light"/>
              </a:rPr>
              <a:t>0.5</a:t>
            </a:r>
            <a:r>
              <a:rPr lang="en-US" altLang="zh-TW" sz="2000" dirty="0">
                <a:solidFill>
                  <a:prstClr val="white"/>
                </a:solidFill>
                <a:ea typeface="Heiti TC Light"/>
                <a:cs typeface="Heiti TC Light"/>
              </a:rPr>
              <a:t>%</a:t>
            </a:r>
            <a:r>
              <a:rPr lang="zh-TW" altLang="en-US" sz="2000" dirty="0">
                <a:solidFill>
                  <a:prstClr val="white"/>
                </a:solidFill>
                <a:ea typeface="Heiti TC Light"/>
                <a:cs typeface="Heiti TC Light"/>
              </a:rPr>
              <a:t>現金回</a:t>
            </a:r>
            <a:r>
              <a:rPr lang="zh-TW" altLang="en-US" sz="2000" dirty="0" smtClean="0">
                <a:solidFill>
                  <a:prstClr val="white"/>
                </a:solidFill>
                <a:ea typeface="Heiti TC Light"/>
                <a:cs typeface="Heiti TC Light"/>
              </a:rPr>
              <a:t>贈</a:t>
            </a:r>
            <a:endParaRPr lang="en-US" altLang="zh-TW" sz="2000" dirty="0" smtClean="0">
              <a:solidFill>
                <a:prstClr val="white"/>
              </a:solidFill>
              <a:ea typeface="Heiti TC Light"/>
              <a:cs typeface="Heiti TC Light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zh-TW" sz="2000" dirty="0" smtClean="0">
                <a:solidFill>
                  <a:prstClr val="white"/>
                </a:solidFill>
                <a:ea typeface="Heiti TC Light"/>
                <a:cs typeface="Heiti TC Light"/>
              </a:rPr>
              <a:t>Refer new Preferred Customer, you can earn 0.5% Cashback of each qualified transaction</a:t>
            </a:r>
            <a:endParaRPr lang="en-US" altLang="zh-TW" sz="2000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pic>
        <p:nvPicPr>
          <p:cNvPr id="35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70" y="3867150"/>
            <a:ext cx="690330" cy="47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990600" y="209551"/>
            <a:ext cx="7086598" cy="3438440"/>
            <a:chOff x="457200" y="533400"/>
            <a:chExt cx="8153398" cy="3956054"/>
          </a:xfrm>
        </p:grpSpPr>
        <p:grpSp>
          <p:nvGrpSpPr>
            <p:cNvPr id="8" name="Group 7"/>
            <p:cNvGrpSpPr/>
            <p:nvPr/>
          </p:nvGrpSpPr>
          <p:grpSpPr>
            <a:xfrm>
              <a:off x="457200" y="533400"/>
              <a:ext cx="8153398" cy="3505200"/>
              <a:chOff x="1524001" y="926654"/>
              <a:chExt cx="8153398" cy="3505200"/>
            </a:xfrm>
          </p:grpSpPr>
          <p:pic>
            <p:nvPicPr>
              <p:cNvPr id="9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1" y="945460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0800" y="932760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7600" y="932760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4401" y="939354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1200" y="926654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0" y="926654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0" y="1704053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3799" y="1691353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0599" y="1691353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697947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4199" y="1685247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0999" y="1685247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7401" y="2463354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00" y="2450654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1000" y="2450654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7801" y="2457248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4600" y="2444548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1400" y="2444548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0" y="3257079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599" y="3244379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399" y="3244379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2200" y="3250973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8999" y="3238273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5799" y="3238273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6" name="Picture 4" descr="C:\Users\ShinG\Desktop\Facebook_like_thumb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8974" y="1147097"/>
              <a:ext cx="3902343" cy="33423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891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95759" y="2"/>
            <a:ext cx="7562445" cy="8005467"/>
            <a:chOff x="-1028601" y="-1032420"/>
            <a:chExt cx="12192000" cy="1290623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13"/>
            <a:stretch/>
          </p:blipFill>
          <p:spPr bwMode="auto">
            <a:xfrm>
              <a:off x="-1028601" y="-1032420"/>
              <a:ext cx="12145631" cy="9141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71"/>
            <a:stretch/>
          </p:blipFill>
          <p:spPr bwMode="auto">
            <a:xfrm>
              <a:off x="-1028601" y="4009578"/>
              <a:ext cx="12192000" cy="7864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3" descr="C:\Users\ShinG\Desktop\pointing-hand-icon-dc76gAgc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81340"/>
            <a:ext cx="318992" cy="42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7671" r="4250" b="8736"/>
          <a:stretch/>
        </p:blipFill>
        <p:spPr bwMode="auto">
          <a:xfrm>
            <a:off x="1032707" y="-3778"/>
            <a:ext cx="7153355" cy="524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62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6216E-6 L 1.66667E-6 -0.382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3.17269E-6 L -0.41736 -0.2783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139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26" presetClass="emph" presetSubtype="0" repeatCount="2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5_WC_RecSlid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b="4167"/>
          <a:stretch/>
        </p:blipFill>
        <p:spPr>
          <a:xfrm>
            <a:off x="-2" y="-8164"/>
            <a:ext cx="9144002" cy="51516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4516" y="-8164"/>
            <a:ext cx="9144001" cy="5151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94" y="4545822"/>
            <a:ext cx="2433195" cy="249172"/>
          </a:xfrm>
          <a:prstGeom prst="rect">
            <a:avLst/>
          </a:prstGeom>
        </p:spPr>
      </p:pic>
      <p:pic>
        <p:nvPicPr>
          <p:cNvPr id="10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4"/>
          <a:srcRect t="20181" b="19470"/>
          <a:stretch>
            <a:fillRect/>
          </a:stretch>
        </p:blipFill>
        <p:spPr bwMode="auto">
          <a:xfrm>
            <a:off x="7688150" y="3882308"/>
            <a:ext cx="1324811" cy="112103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-14516" y="1433686"/>
            <a:ext cx="9158516" cy="2204864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52128" y="1875606"/>
            <a:ext cx="7772400" cy="1286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500" dirty="0" smtClean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Shopping </a:t>
            </a:r>
            <a:r>
              <a:rPr lang="en-US" altLang="zh-HK" sz="3500" dirty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Annuity </a:t>
            </a:r>
            <a:r>
              <a:rPr lang="en-US" altLang="zh-HK" sz="3500" dirty="0" smtClean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and Partner </a:t>
            </a:r>
            <a:r>
              <a:rPr lang="en-US" altLang="zh-HK" sz="3500" dirty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stores</a:t>
            </a:r>
            <a:endParaRPr lang="zh-TW" altLang="zh-HK" sz="3500" dirty="0">
              <a:solidFill>
                <a:prstClr val="white"/>
              </a:solidFill>
              <a:latin typeface="+mn-lt"/>
              <a:ea typeface="Heiti TC Light"/>
              <a:cs typeface="Heiti TC Light"/>
            </a:endParaRPr>
          </a:p>
          <a:p>
            <a:r>
              <a:rPr lang="zh-TW" altLang="en-US" sz="3500" dirty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購物年金及夥伴</a:t>
            </a:r>
            <a:r>
              <a:rPr lang="zh-TW" altLang="en-US" sz="3500" dirty="0" smtClean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商店</a:t>
            </a:r>
            <a:endParaRPr lang="en-US" sz="3500" dirty="0">
              <a:solidFill>
                <a:prstClr val="white"/>
              </a:solidFill>
              <a:latin typeface="+mn-lt"/>
              <a:ea typeface="Heiti TC Light"/>
              <a:cs typeface="Heiti TC Light"/>
            </a:endParaRPr>
          </a:p>
        </p:txBody>
      </p:sp>
      <p:pic>
        <p:nvPicPr>
          <p:cNvPr id="6" name="Picture 5" descr="S_CH_r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520" y="1531236"/>
            <a:ext cx="1981200" cy="199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9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09" y="2070100"/>
            <a:ext cx="9144001" cy="307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45976" r="9943" b="-15583"/>
          <a:stretch/>
        </p:blipFill>
        <p:spPr>
          <a:xfrm>
            <a:off x="0" y="-258323"/>
            <a:ext cx="9144000" cy="47668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58322"/>
            <a:ext cx="9169402" cy="3677023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2" t="6234" r="13983" b="7013"/>
          <a:stretch/>
        </p:blipFill>
        <p:spPr>
          <a:xfrm>
            <a:off x="6096000" y="1657354"/>
            <a:ext cx="2514598" cy="317910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1503993"/>
            <a:ext cx="7772400" cy="991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500" dirty="0" smtClean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美安香港入門網站</a:t>
            </a:r>
            <a:endParaRPr lang="en-US" altLang="zh-TW" sz="3500" dirty="0" smtClean="0">
              <a:solidFill>
                <a:prstClr val="white"/>
              </a:solidFill>
              <a:latin typeface="+mn-lt"/>
              <a:ea typeface="Heiti TC Light"/>
              <a:cs typeface="Heiti TC Light"/>
            </a:endParaRPr>
          </a:p>
          <a:p>
            <a:r>
              <a:rPr lang="en-US" altLang="zh-TW" sz="3500" dirty="0" smtClean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HK.SHOP.COM</a:t>
            </a:r>
            <a:endParaRPr lang="en-US" sz="3500" dirty="0">
              <a:solidFill>
                <a:prstClr val="white"/>
              </a:solidFill>
              <a:latin typeface="+mn-lt"/>
              <a:ea typeface="Heiti TC Light"/>
              <a:cs typeface="Heiti TC Light"/>
            </a:endParaRPr>
          </a:p>
        </p:txBody>
      </p:sp>
      <p:pic>
        <p:nvPicPr>
          <p:cNvPr id="9" name="Picture 2" descr="O:\Product_SC\Communications\Graphics\Company Logo\HK.SHOP.COM_Logos\MarketHongKong&amp;Shop.com_Full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56801"/>
            <a:ext cx="3810000" cy="6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16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733" t="17280" r="8889" b="11111"/>
          <a:stretch>
            <a:fillRect/>
          </a:stretch>
        </p:blipFill>
        <p:spPr bwMode="auto">
          <a:xfrm>
            <a:off x="0" y="-19050"/>
            <a:ext cx="9149032" cy="522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09832" y="4184459"/>
            <a:ext cx="14478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90904" y="4348893"/>
            <a:ext cx="2181728" cy="597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90093" y="4374959"/>
            <a:ext cx="1830343" cy="72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8" name="Picture 3" descr="O:\DS_SC\Partner Store Program\PS Agreement\Home N Kitchen\Home N Kitchen with White Back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8608" y="4290824"/>
            <a:ext cx="3094624" cy="578873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177232" y="3586893"/>
            <a:ext cx="1219200" cy="597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4791" t="75942" r="10861" b="11111"/>
          <a:stretch>
            <a:fillRect/>
          </a:stretch>
        </p:blipFill>
        <p:spPr bwMode="auto">
          <a:xfrm>
            <a:off x="5492979" y="3422461"/>
            <a:ext cx="1674857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O:\DS_SC\Partner Store Program\PS Agreement\On Tin Organic\安田有機_副本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594" y="2438770"/>
            <a:ext cx="1050925" cy="99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824432" y="1014222"/>
            <a:ext cx="172772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3" descr="O:\DS_SC\Partner Store Program\PS Agreement\Innertrip Travel Service Ltd. 俊豪旅遊有限公司\innertriptravel_logo_8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55" y="1039622"/>
            <a:ext cx="1516381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:\Partner Stores Program\Logo_etc_PS\Hotels.com\1075899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5" y="4439395"/>
            <a:ext cx="1685925" cy="44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3592837"/>
            <a:ext cx="9144000" cy="1630363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-972616" y="3867150"/>
            <a:ext cx="10718080" cy="2895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altLang="zh-TW" sz="3000" dirty="0" smtClean="0">
                <a:solidFill>
                  <a:prstClr val="white"/>
                </a:solidFill>
                <a:ea typeface="Heiti TC Light"/>
                <a:cs typeface="Heiti TC Light"/>
              </a:rPr>
              <a:t>1300</a:t>
            </a:r>
            <a:r>
              <a:rPr lang="zh-TW" altLang="en-US" sz="3000" dirty="0" smtClean="0">
                <a:solidFill>
                  <a:prstClr val="white"/>
                </a:solidFill>
                <a:ea typeface="Heiti TC Light"/>
                <a:cs typeface="Heiti TC Light"/>
              </a:rPr>
              <a:t>間夥伴商店提供 </a:t>
            </a:r>
            <a:r>
              <a:rPr lang="en-US" altLang="zh-TW" sz="3000" dirty="0" smtClean="0">
                <a:solidFill>
                  <a:prstClr val="white"/>
                </a:solidFill>
                <a:ea typeface="Heiti TC Light"/>
                <a:cs typeface="Heiti TC Light"/>
              </a:rPr>
              <a:t>2%-25%</a:t>
            </a:r>
            <a:r>
              <a:rPr lang="zh-TW" altLang="en-US" sz="3000" dirty="0" smtClean="0">
                <a:solidFill>
                  <a:prstClr val="white"/>
                </a:solidFill>
                <a:ea typeface="Heiti TC Light"/>
                <a:cs typeface="Heiti TC Light"/>
              </a:rPr>
              <a:t>現金回贈</a:t>
            </a:r>
            <a:endParaRPr lang="en-US" altLang="zh-TW" sz="3000" dirty="0" smtClean="0">
              <a:solidFill>
                <a:prstClr val="white"/>
              </a:solidFill>
              <a:ea typeface="Heiti TC Light"/>
              <a:cs typeface="Heiti TC Light"/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altLang="zh-TW" sz="3000" dirty="0" smtClean="0">
                <a:solidFill>
                  <a:prstClr val="white"/>
                </a:solidFill>
                <a:ea typeface="Heiti TC Light"/>
                <a:cs typeface="Heiti TC Light"/>
              </a:rPr>
              <a:t>1,300</a:t>
            </a:r>
            <a:r>
              <a:rPr lang="zh-TW" altLang="en-US" sz="3000" dirty="0" smtClean="0">
                <a:solidFill>
                  <a:prstClr val="white"/>
                </a:solidFill>
                <a:ea typeface="Heiti TC Light"/>
                <a:cs typeface="Heiti TC Light"/>
              </a:rPr>
              <a:t> </a:t>
            </a:r>
            <a:r>
              <a:rPr lang="en-US" altLang="zh-TW" sz="3000" dirty="0" smtClean="0">
                <a:solidFill>
                  <a:prstClr val="white"/>
                </a:solidFill>
                <a:ea typeface="Heiti TC Light"/>
                <a:cs typeface="Heiti TC Light"/>
              </a:rPr>
              <a:t>Partner stores</a:t>
            </a:r>
            <a:r>
              <a:rPr lang="zh-TW" altLang="en-US" sz="3000" dirty="0" smtClean="0">
                <a:solidFill>
                  <a:prstClr val="white"/>
                </a:solidFill>
                <a:ea typeface="Heiti TC Light"/>
                <a:cs typeface="Heiti TC Light"/>
              </a:rPr>
              <a:t> </a:t>
            </a:r>
            <a:r>
              <a:rPr lang="en-US" altLang="zh-TW" sz="3000" dirty="0" smtClean="0">
                <a:solidFill>
                  <a:prstClr val="white"/>
                </a:solidFill>
                <a:ea typeface="Heiti TC Light"/>
                <a:cs typeface="Heiti TC Light"/>
              </a:rPr>
              <a:t>providing 2%-25% Cashback </a:t>
            </a:r>
          </a:p>
        </p:txBody>
      </p:sp>
    </p:spTree>
    <p:extLst>
      <p:ext uri="{BB962C8B-B14F-4D97-AF65-F5344CB8AC3E}">
        <p14:creationId xmlns:p14="http://schemas.microsoft.com/office/powerpoint/2010/main" val="303572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2015_WC_RecSlide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b="4167"/>
          <a:stretch/>
        </p:blipFill>
        <p:spPr>
          <a:xfrm>
            <a:off x="-2" y="-8164"/>
            <a:ext cx="9144002" cy="515166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-14516" y="-8164"/>
            <a:ext cx="9144001" cy="5151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3429000" cy="515162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4800" y="285752"/>
            <a:ext cx="23067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 smtClean="0">
                <a:solidFill>
                  <a:prstClr val="white"/>
                </a:solidFill>
                <a:ea typeface="Heiti TC Light"/>
                <a:cs typeface="Heiti TC Light"/>
              </a:rPr>
              <a:t>如何消費</a:t>
            </a:r>
            <a:endParaRPr lang="en-US" altLang="zh-TW" sz="2400" dirty="0" smtClean="0">
              <a:solidFill>
                <a:prstClr val="white"/>
              </a:solidFill>
              <a:ea typeface="Heiti TC Light"/>
              <a:cs typeface="Heiti TC Light"/>
            </a:endParaRPr>
          </a:p>
          <a:p>
            <a:r>
              <a:rPr lang="en-US" altLang="zh-TW" sz="2400" dirty="0" smtClean="0">
                <a:solidFill>
                  <a:prstClr val="white"/>
                </a:solidFill>
                <a:ea typeface="Heiti TC Light"/>
                <a:cs typeface="Heiti TC Light"/>
              </a:rPr>
              <a:t>How to purchase</a:t>
            </a:r>
            <a:endParaRPr lang="en-US" sz="2400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1001" y="1276350"/>
            <a:ext cx="2743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1200" dirty="0" smtClean="0">
                <a:solidFill>
                  <a:prstClr val="white"/>
                </a:solidFill>
                <a:ea typeface="Heiti TC Light"/>
                <a:cs typeface="Heiti TC Light"/>
              </a:rPr>
              <a:t>在商店消費可得到現金</a:t>
            </a:r>
            <a:r>
              <a:rPr lang="zh-TW" altLang="en-US" sz="1200" dirty="0">
                <a:solidFill>
                  <a:prstClr val="white"/>
                </a:solidFill>
                <a:ea typeface="Heiti TC Light"/>
                <a:cs typeface="Heiti TC Light"/>
              </a:rPr>
              <a:t>回</a:t>
            </a:r>
            <a:r>
              <a:rPr lang="zh-TW" altLang="en-US" sz="1200" dirty="0" smtClean="0">
                <a:solidFill>
                  <a:prstClr val="white"/>
                </a:solidFill>
                <a:ea typeface="Heiti TC Light"/>
                <a:cs typeface="Heiti TC Light"/>
              </a:rPr>
              <a:t>贈 </a:t>
            </a:r>
            <a:r>
              <a:rPr lang="en-US" altLang="zh-TW" sz="1200" dirty="0" smtClean="0">
                <a:solidFill>
                  <a:prstClr val="white"/>
                </a:solidFill>
                <a:ea typeface="Heiti TC Light"/>
                <a:cs typeface="Heiti TC Light"/>
                <a:sym typeface="Wingdings" panose="05000000000000000000" pitchFamily="2" charset="2"/>
              </a:rPr>
              <a:t>+</a:t>
            </a:r>
            <a:r>
              <a:rPr lang="zh-TW" altLang="en-US" sz="1200" dirty="0" smtClean="0">
                <a:solidFill>
                  <a:prstClr val="white"/>
                </a:solidFill>
                <a:ea typeface="Heiti TC Light"/>
                <a:cs typeface="Heiti TC Light"/>
                <a:sym typeface="Wingdings" panose="05000000000000000000" pitchFamily="2" charset="2"/>
              </a:rPr>
              <a:t> </a:t>
            </a:r>
            <a:r>
              <a:rPr lang="en-US" altLang="zh-TW" sz="1200" dirty="0" smtClean="0">
                <a:solidFill>
                  <a:prstClr val="white"/>
                </a:solidFill>
                <a:ea typeface="Heiti TC Light"/>
                <a:cs typeface="Heiti TC Light"/>
                <a:sym typeface="Wingdings" panose="05000000000000000000" pitchFamily="2" charset="2"/>
              </a:rPr>
              <a:t>IBV</a:t>
            </a:r>
          </a:p>
          <a:p>
            <a:pPr marL="342900" indent="-342900">
              <a:buFont typeface="+mj-lt"/>
              <a:buAutoNum type="arabicPeriod"/>
            </a:pPr>
            <a:endParaRPr lang="en-US" altLang="zh-TW" sz="1200" dirty="0">
              <a:solidFill>
                <a:prstClr val="white"/>
              </a:solidFill>
              <a:ea typeface="Heiti TC Light"/>
              <a:cs typeface="Heiti TC Light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200" dirty="0" smtClean="0">
                <a:solidFill>
                  <a:prstClr val="white"/>
                </a:solidFill>
                <a:ea typeface="Heiti TC Light"/>
                <a:cs typeface="Heiti TC Light"/>
              </a:rPr>
              <a:t>經</a:t>
            </a:r>
            <a:r>
              <a:rPr lang="en-US" altLang="zh-TW" sz="1200" dirty="0" smtClean="0">
                <a:solidFill>
                  <a:prstClr val="white"/>
                </a:solidFill>
                <a:ea typeface="Heiti TC Light"/>
                <a:cs typeface="Heiti TC Light"/>
              </a:rPr>
              <a:t>HK.SHOP.COM</a:t>
            </a:r>
            <a:r>
              <a:rPr lang="zh-TW" altLang="en-US" sz="1200" dirty="0" smtClean="0">
                <a:solidFill>
                  <a:prstClr val="white"/>
                </a:solidFill>
                <a:ea typeface="Heiti TC Light"/>
                <a:cs typeface="Heiti TC Light"/>
              </a:rPr>
              <a:t>前往商店購物</a:t>
            </a:r>
            <a:endParaRPr lang="en-US" altLang="zh-TW" sz="1200" dirty="0">
              <a:solidFill>
                <a:prstClr val="white"/>
              </a:solidFill>
              <a:ea typeface="Heiti TC Light"/>
              <a:cs typeface="Heiti TC Light"/>
            </a:endParaRPr>
          </a:p>
          <a:p>
            <a:pPr marL="342900" indent="-342900">
              <a:buFont typeface="+mj-lt"/>
              <a:buAutoNum type="arabicPeriod" startAt="3"/>
            </a:pPr>
            <a:endParaRPr lang="en-US" sz="1200" dirty="0" smtClean="0">
              <a:solidFill>
                <a:prstClr val="white"/>
              </a:solidFill>
              <a:ea typeface="Heiti TC Light"/>
              <a:cs typeface="Heiti TC Light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zh-TW" altLang="en-US" sz="1200" dirty="0" smtClean="0">
                <a:solidFill>
                  <a:prstClr val="white"/>
                </a:solidFill>
                <a:ea typeface="Heiti TC Light"/>
                <a:cs typeface="Heiti TC Light"/>
              </a:rPr>
              <a:t>完成購物稍後</a:t>
            </a:r>
            <a:r>
              <a:rPr lang="zh-TW" altLang="en-US" sz="1200" dirty="0">
                <a:solidFill>
                  <a:prstClr val="white"/>
                </a:solidFill>
                <a:ea typeface="Heiti TC Light"/>
                <a:cs typeface="Heiti TC Light"/>
              </a:rPr>
              <a:t>可</a:t>
            </a:r>
            <a:r>
              <a:rPr lang="zh-TW" altLang="en-US" sz="1200" dirty="0" smtClean="0">
                <a:solidFill>
                  <a:prstClr val="white"/>
                </a:solidFill>
                <a:ea typeface="Heiti TC Light"/>
                <a:cs typeface="Heiti TC Light"/>
              </a:rPr>
              <a:t>登入</a:t>
            </a:r>
            <a:r>
              <a:rPr lang="en-US" altLang="zh-TW" sz="1200" dirty="0" smtClean="0">
                <a:solidFill>
                  <a:prstClr val="white"/>
                </a:solidFill>
                <a:ea typeface="Heiti TC Light"/>
                <a:cs typeface="Heiti TC Light"/>
              </a:rPr>
              <a:t>HK.SHOP.COM</a:t>
            </a:r>
            <a:r>
              <a:rPr lang="zh-TW" altLang="en-US" sz="1200" dirty="0" smtClean="0">
                <a:solidFill>
                  <a:prstClr val="white"/>
                </a:solidFill>
                <a:ea typeface="Heiti TC Light"/>
                <a:cs typeface="Heiti TC Light"/>
              </a:rPr>
              <a:t>並查閱過往交易紀錄</a:t>
            </a:r>
            <a:endParaRPr lang="en-US" sz="1200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419600" y="172359"/>
            <a:ext cx="4038600" cy="4794250"/>
            <a:chOff x="3810000" y="520700"/>
            <a:chExt cx="4881218" cy="5880100"/>
          </a:xfrm>
        </p:grpSpPr>
        <p:pic>
          <p:nvPicPr>
            <p:cNvPr id="10" name="Picture 2" descr="C:\Users\chrisw\Desktop\arrow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4498711" y="3057179"/>
              <a:ext cx="3810000" cy="1048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chrisw\Desktop\arrow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88819" y="3043331"/>
              <a:ext cx="3810000" cy="1076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5155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50689" y="520700"/>
              <a:ext cx="1143000" cy="1173054"/>
            </a:xfrm>
            <a:prstGeom prst="rect">
              <a:avLst/>
            </a:prstGeom>
          </p:spPr>
        </p:pic>
        <p:pic>
          <p:nvPicPr>
            <p:cNvPr id="13" name="Picture 12" descr="5155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46089" y="520700"/>
              <a:ext cx="1143000" cy="1173054"/>
            </a:xfrm>
            <a:prstGeom prst="rect">
              <a:avLst/>
            </a:prstGeom>
          </p:spPr>
        </p:pic>
        <p:pic>
          <p:nvPicPr>
            <p:cNvPr id="14" name="Picture 13" descr="5155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41489" y="520700"/>
              <a:ext cx="1143000" cy="1173054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4359621" y="2362200"/>
              <a:ext cx="3120068" cy="1752600"/>
              <a:chOff x="1730544" y="1447800"/>
              <a:chExt cx="5620360" cy="3157060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83" r="1743" b="11602"/>
              <a:stretch/>
            </p:blipFill>
            <p:spPr bwMode="auto">
              <a:xfrm>
                <a:off x="2401579" y="1635680"/>
                <a:ext cx="4294496" cy="28886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2" descr="D:\odesk\Loren\motives\MacBook_Pro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0544" y="1447800"/>
                <a:ext cx="5620360" cy="3157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4741167" y="5215762"/>
              <a:ext cx="2471822" cy="1185038"/>
              <a:chOff x="2598351" y="4652283"/>
              <a:chExt cx="3964374" cy="1900595"/>
            </a:xfrm>
          </p:grpSpPr>
          <p:pic>
            <p:nvPicPr>
              <p:cNvPr id="19" name="Picture 3" descr="C:\Users\chrisw\Desktop\female-user-icon-clip-art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3500" y="4652283"/>
                <a:ext cx="904103" cy="906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C:\Users\chrisw\Desktop\male-user-icon-clip-art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5603" y="4657725"/>
                <a:ext cx="952500" cy="9031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3" descr="C:\Users\chrisw\Desktop\female-user-icon-clip-art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8122" y="4657725"/>
                <a:ext cx="904103" cy="906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C:\Users\chrisw\Desktop\male-user-icon-clip-art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0225" y="4663167"/>
                <a:ext cx="952500" cy="9031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3" descr="C:\Users\chrisw\Desktop\female-user-icon-clip-art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9500" y="5638800"/>
                <a:ext cx="904103" cy="906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C:\Users\chrisw\Desktop\male-user-icon-clip-art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1603" y="5644242"/>
                <a:ext cx="952500" cy="9031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3" descr="C:\Users\chrisw\Desktop\female-user-icon-clip-art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4122" y="5644242"/>
                <a:ext cx="904103" cy="906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chrisw\Desktop\male-user-icon-clip-art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8351" y="5649684"/>
                <a:ext cx="952500" cy="9031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2" descr="C:\Users\chrisw\Desktop\arrow.png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577632" flipV="1">
              <a:off x="5571443" y="2689669"/>
              <a:ext cx="4354158" cy="1885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C:\Users\chrisw\Desktop\arrow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07658" y="2776631"/>
              <a:ext cx="3124201" cy="1076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C:\Users\chrisw\Desktop\arrow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284748" y="2758060"/>
              <a:ext cx="3124201" cy="1113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O:\Product_SC\Communications\Graphics\Company Logo\Cashback\Cashback Dollar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1796308"/>
              <a:ext cx="704369" cy="489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O:\Product_SC\Communications\Graphics\Company Logo\Cashback\Cashback Dollar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8113" y="4784355"/>
              <a:ext cx="352184" cy="244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O:\Product_SC\Communications\Graphics\Company Logo\Cashback\Cashback Dollar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731" y="4906778"/>
              <a:ext cx="352184" cy="244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O:\Product_SC\Communications\Graphics\Company Logo\Cashback\Cashback Dollar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097" y="5022008"/>
              <a:ext cx="352184" cy="244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Rectangle 35"/>
          <p:cNvSpPr/>
          <p:nvPr/>
        </p:nvSpPr>
        <p:spPr>
          <a:xfrm>
            <a:off x="375940" y="2994958"/>
            <a:ext cx="27432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TW" sz="1200" dirty="0" smtClean="0">
                <a:solidFill>
                  <a:prstClr val="white"/>
                </a:solidFill>
                <a:ea typeface="Heiti TC Light"/>
                <a:cs typeface="Heiti TC Light"/>
              </a:rPr>
              <a:t>Shop at partner stores you can earn Cashback </a:t>
            </a:r>
            <a:r>
              <a:rPr lang="en-US" altLang="zh-TW" sz="1200" dirty="0" smtClean="0">
                <a:solidFill>
                  <a:prstClr val="white"/>
                </a:solidFill>
                <a:ea typeface="Heiti TC Light"/>
                <a:cs typeface="Heiti TC Light"/>
                <a:sym typeface="Wingdings" panose="05000000000000000000" pitchFamily="2" charset="2"/>
              </a:rPr>
              <a:t>+</a:t>
            </a:r>
            <a:r>
              <a:rPr lang="zh-TW" altLang="en-US" sz="1200" dirty="0" smtClean="0">
                <a:solidFill>
                  <a:prstClr val="white"/>
                </a:solidFill>
                <a:ea typeface="Heiti TC Light"/>
                <a:cs typeface="Heiti TC Light"/>
                <a:sym typeface="Wingdings" panose="05000000000000000000" pitchFamily="2" charset="2"/>
              </a:rPr>
              <a:t> </a:t>
            </a:r>
            <a:r>
              <a:rPr lang="en-US" altLang="zh-TW" sz="1200" dirty="0" smtClean="0">
                <a:solidFill>
                  <a:prstClr val="white"/>
                </a:solidFill>
                <a:ea typeface="Heiti TC Light"/>
                <a:cs typeface="Heiti TC Light"/>
                <a:sym typeface="Wingdings" panose="05000000000000000000" pitchFamily="2" charset="2"/>
              </a:rPr>
              <a:t>IBV</a:t>
            </a:r>
          </a:p>
          <a:p>
            <a:pPr marL="342900" indent="-342900">
              <a:buFont typeface="+mj-lt"/>
              <a:buAutoNum type="arabicPeriod"/>
            </a:pPr>
            <a:endParaRPr lang="en-US" altLang="zh-TW" sz="1200" dirty="0">
              <a:solidFill>
                <a:prstClr val="white"/>
              </a:solidFill>
              <a:ea typeface="Heiti TC Light"/>
              <a:cs typeface="Heiti TC Light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TW" sz="1200" dirty="0" smtClean="0">
                <a:solidFill>
                  <a:prstClr val="white"/>
                </a:solidFill>
                <a:ea typeface="Heiti TC Light"/>
                <a:cs typeface="Heiti TC Light"/>
              </a:rPr>
              <a:t>Visit and shop at stores through HK.SHOP.COM</a:t>
            </a:r>
            <a:endParaRPr lang="en-US" altLang="zh-TW" sz="1200" dirty="0">
              <a:solidFill>
                <a:prstClr val="white"/>
              </a:solidFill>
              <a:ea typeface="Heiti TC Light"/>
              <a:cs typeface="Heiti TC Light"/>
            </a:endParaRPr>
          </a:p>
          <a:p>
            <a:pPr marL="342900" indent="-342900">
              <a:buFont typeface="+mj-lt"/>
              <a:buAutoNum type="arabicPeriod" startAt="3"/>
            </a:pPr>
            <a:endParaRPr lang="en-US" sz="1200" dirty="0" smtClean="0">
              <a:solidFill>
                <a:prstClr val="white"/>
              </a:solidFill>
              <a:ea typeface="Heiti TC Light"/>
              <a:cs typeface="Heiti TC Light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US" altLang="zh-TW" sz="1200" dirty="0" smtClean="0">
                <a:solidFill>
                  <a:prstClr val="white"/>
                </a:solidFill>
                <a:ea typeface="Heiti TC Light"/>
                <a:cs typeface="Heiti TC Light"/>
              </a:rPr>
              <a:t>Finish the purchase and then you can login to HK.SHOP.COM to review your shopping history later.</a:t>
            </a:r>
            <a:endParaRPr lang="en-US" sz="1200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0932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2015_WC_RecSlid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b="4167"/>
          <a:stretch/>
        </p:blipFill>
        <p:spPr>
          <a:xfrm>
            <a:off x="-2" y="-8164"/>
            <a:ext cx="9144002" cy="515166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-14516" y="-8164"/>
            <a:ext cx="9144001" cy="5151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  <a:ea typeface="Heiti TC Light"/>
              <a:cs typeface="Heiti TC Light"/>
            </a:endParaRPr>
          </a:p>
        </p:txBody>
      </p:sp>
      <p:pic>
        <p:nvPicPr>
          <p:cNvPr id="34" name="Picture 33" descr="S_CH_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4748" y="723087"/>
            <a:ext cx="3678902" cy="36965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94" y="4545822"/>
            <a:ext cx="2433195" cy="249172"/>
          </a:xfrm>
          <a:prstGeom prst="rect">
            <a:avLst/>
          </a:prstGeom>
        </p:spPr>
      </p:pic>
      <p:pic>
        <p:nvPicPr>
          <p:cNvPr id="33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5"/>
          <a:srcRect t="20181" b="19470"/>
          <a:stretch>
            <a:fillRect/>
          </a:stretch>
        </p:blipFill>
        <p:spPr bwMode="auto">
          <a:xfrm>
            <a:off x="7688150" y="3882308"/>
            <a:ext cx="1324811" cy="1121037"/>
          </a:xfrm>
          <a:prstGeom prst="rect">
            <a:avLst/>
          </a:prstGeom>
          <a:noFill/>
        </p:spPr>
      </p:pic>
      <p:pic>
        <p:nvPicPr>
          <p:cNvPr id="10" name="Picture 2" descr="C:\Users\ShinG\Desktop\foo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98" y="43596"/>
            <a:ext cx="3422505" cy="199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953000" y="-95248"/>
            <a:ext cx="3200400" cy="1990861"/>
            <a:chOff x="5245174" y="404664"/>
            <a:chExt cx="3502048" cy="2263285"/>
          </a:xfrm>
        </p:grpSpPr>
        <p:pic>
          <p:nvPicPr>
            <p:cNvPr id="12" name="Picture 3" descr="C:\Users\ShinG\Desktop\folded clothes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5174" y="658218"/>
              <a:ext cx="1847842" cy="1987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C:\Users\ShinG\Desktop\AW13_Quoddy_footwear-shoes.pn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0166" y="1550816"/>
              <a:ext cx="1597056" cy="1117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 descr="C:\Users\ShinG\Desktop\Jessica-Simpson_Ely_Powder_0412[1].pn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404664"/>
              <a:ext cx="1307765" cy="1307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6" descr="C:\Users\ShinG\Desktop\electronics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6" y="2099744"/>
            <a:ext cx="2750232" cy="118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ShinG\Desktop\black-friday-furniture-deals-for-2014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23"/>
          <a:stretch/>
        </p:blipFill>
        <p:spPr bwMode="auto">
          <a:xfrm flipH="1">
            <a:off x="5791200" y="3638552"/>
            <a:ext cx="3084882" cy="138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ShinG\Desktop\clean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523" y="3486152"/>
            <a:ext cx="2374081" cy="159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C:\Users\ShinG\Desktop\Screen Shot 2013-10-19 at 12.53.49 PM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3" y="3371178"/>
            <a:ext cx="2588307" cy="168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ShinG\Desktop\products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764" y="2038350"/>
            <a:ext cx="3334836" cy="14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3296094" y="2174072"/>
            <a:ext cx="2318636" cy="861774"/>
            <a:chOff x="3340990" y="2996952"/>
            <a:chExt cx="2318636" cy="861774"/>
          </a:xfrm>
        </p:grpSpPr>
        <p:pic>
          <p:nvPicPr>
            <p:cNvPr id="21" name="Picture 2" descr="O:\Product_SC\Communications\Graphics\Company Logo\Cashback\Cashback Dollar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990" y="3193927"/>
              <a:ext cx="704369" cy="489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4136515" y="2996952"/>
              <a:ext cx="1523111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5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Heiti TC Light"/>
                  <a:cs typeface="Heiti TC Light"/>
                  <a:sym typeface="Wingdings" panose="05000000000000000000" pitchFamily="2" charset="2"/>
                </a:rPr>
                <a:t>+</a:t>
              </a:r>
              <a:r>
                <a:rPr lang="zh-TW" altLang="en-US" sz="5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Heiti TC Light"/>
                  <a:cs typeface="Heiti TC Light"/>
                  <a:sym typeface="Wingdings" panose="05000000000000000000" pitchFamily="2" charset="2"/>
                </a:rPr>
                <a:t> </a:t>
              </a:r>
              <a:r>
                <a:rPr lang="en-US" altLang="zh-HK" sz="5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Heiti TC Light"/>
                  <a:cs typeface="Heiti TC Light"/>
                  <a:sym typeface="Wingdings" panose="05000000000000000000" pitchFamily="2" charset="2"/>
                </a:rPr>
                <a:t>IBV</a:t>
              </a:r>
              <a:endParaRPr lang="zh-HK" altLang="en-US" sz="5000" dirty="0">
                <a:solidFill>
                  <a:schemeClr val="tx1">
                    <a:lumMod val="85000"/>
                    <a:lumOff val="15000"/>
                  </a:schemeClr>
                </a:solidFill>
                <a:ea typeface="Heiti TC Light"/>
                <a:cs typeface="Heiti TC Light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893547" y="1070471"/>
            <a:ext cx="1174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iti TC Light"/>
                <a:cs typeface="Heiti TC Light"/>
              </a:rPr>
              <a:t>食物 </a:t>
            </a:r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iti TC Light"/>
                <a:cs typeface="Heiti TC Light"/>
              </a:rPr>
              <a:t>Food</a:t>
            </a:r>
            <a:endParaRPr lang="zh-HK" altLang="en-US" dirty="0">
              <a:solidFill>
                <a:schemeClr val="tx1">
                  <a:lumMod val="75000"/>
                  <a:lumOff val="25000"/>
                </a:schemeClr>
              </a:solidFill>
              <a:ea typeface="Heiti TC Light"/>
              <a:cs typeface="Heiti TC Ligh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32360" y="554548"/>
            <a:ext cx="1405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iti TC Light"/>
                <a:cs typeface="Heiti TC Light"/>
              </a:rPr>
              <a:t>服飾 </a:t>
            </a:r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iti TC Light"/>
                <a:cs typeface="Heiti TC Light"/>
              </a:rPr>
              <a:t>Clothes</a:t>
            </a:r>
            <a:endParaRPr lang="zh-HK" altLang="en-US" dirty="0">
              <a:solidFill>
                <a:schemeClr val="tx1">
                  <a:lumMod val="75000"/>
                  <a:lumOff val="25000"/>
                </a:schemeClr>
              </a:solidFill>
              <a:ea typeface="Heiti TC Light"/>
              <a:cs typeface="Heiti TC Ligh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42732" y="2356030"/>
            <a:ext cx="1633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iti TC Light"/>
                <a:cs typeface="Heiti TC Light"/>
              </a:rPr>
              <a:t>家居用品 </a:t>
            </a:r>
            <a:endParaRPr lang="en-US" altLang="zh-TW" dirty="0" smtClean="0">
              <a:solidFill>
                <a:schemeClr val="tx1">
                  <a:lumMod val="75000"/>
                  <a:lumOff val="25000"/>
                </a:schemeClr>
              </a:solidFill>
              <a:ea typeface="Heiti TC Light"/>
              <a:cs typeface="Heiti TC Light"/>
            </a:endParaRPr>
          </a:p>
          <a:p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iti TC Light"/>
                <a:cs typeface="Heiti TC Light"/>
              </a:rPr>
              <a:t>Home products</a:t>
            </a:r>
            <a:endParaRPr lang="zh-HK" altLang="en-US" dirty="0">
              <a:solidFill>
                <a:schemeClr val="tx1">
                  <a:lumMod val="75000"/>
                  <a:lumOff val="25000"/>
                </a:schemeClr>
              </a:solidFill>
              <a:ea typeface="Heiti TC Light"/>
              <a:cs typeface="Heiti TC Ligh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74659" y="2245501"/>
            <a:ext cx="120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iti TC Light"/>
                <a:cs typeface="Heiti TC Light"/>
              </a:rPr>
              <a:t>電器 </a:t>
            </a:r>
            <a:endParaRPr lang="en-US" altLang="zh-TW" dirty="0" smtClean="0">
              <a:solidFill>
                <a:schemeClr val="tx1">
                  <a:lumMod val="75000"/>
                  <a:lumOff val="25000"/>
                </a:schemeClr>
              </a:solidFill>
              <a:ea typeface="Heiti TC Light"/>
              <a:cs typeface="Heiti TC Light"/>
            </a:endParaRPr>
          </a:p>
          <a:p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iti TC Light"/>
                <a:cs typeface="Heiti TC Light"/>
              </a:rPr>
              <a:t>Electronics</a:t>
            </a:r>
            <a:endParaRPr lang="zh-HK" altLang="en-US" dirty="0">
              <a:solidFill>
                <a:schemeClr val="tx1">
                  <a:lumMod val="75000"/>
                  <a:lumOff val="25000"/>
                </a:schemeClr>
              </a:solidFill>
              <a:ea typeface="Heiti TC Light"/>
              <a:cs typeface="Heiti TC Ligh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22848" y="3541645"/>
            <a:ext cx="11270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iti TC Light"/>
                <a:cs typeface="Heiti TC Light"/>
              </a:rPr>
              <a:t>廚具</a:t>
            </a:r>
            <a:endParaRPr lang="en-US" altLang="zh-TW" dirty="0" smtClean="0">
              <a:solidFill>
                <a:schemeClr val="tx1">
                  <a:lumMod val="75000"/>
                  <a:lumOff val="25000"/>
                </a:schemeClr>
              </a:solidFill>
              <a:ea typeface="Heiti TC Light"/>
              <a:cs typeface="Heiti TC Light"/>
            </a:endParaRPr>
          </a:p>
          <a:p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iti TC Light"/>
                <a:cs typeface="Heiti TC Light"/>
              </a:rPr>
              <a:t>Cookware </a:t>
            </a:r>
            <a:endParaRPr lang="zh-HK" altLang="en-US" dirty="0">
              <a:solidFill>
                <a:schemeClr val="tx1">
                  <a:lumMod val="75000"/>
                  <a:lumOff val="25000"/>
                </a:schemeClr>
              </a:solidFill>
              <a:ea typeface="Heiti TC Light"/>
              <a:cs typeface="Heiti TC Ligh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19206" y="4250692"/>
            <a:ext cx="15248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iti TC Light"/>
                <a:cs typeface="Heiti TC Light"/>
              </a:rPr>
              <a:t>清潔用品 </a:t>
            </a:r>
            <a:endParaRPr lang="en-US" altLang="zh-TW" dirty="0" smtClean="0">
              <a:solidFill>
                <a:schemeClr val="tx1">
                  <a:lumMod val="75000"/>
                  <a:lumOff val="25000"/>
                </a:schemeClr>
              </a:solidFill>
              <a:ea typeface="Heiti TC Light"/>
              <a:cs typeface="Heiti TC Light"/>
            </a:endParaRPr>
          </a:p>
          <a:p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iti TC Light"/>
                <a:cs typeface="Heiti TC Light"/>
              </a:rPr>
              <a:t>Clean supplies</a:t>
            </a:r>
            <a:endParaRPr lang="zh-HK" altLang="en-US" dirty="0">
              <a:solidFill>
                <a:schemeClr val="tx1">
                  <a:lumMod val="75000"/>
                  <a:lumOff val="25000"/>
                </a:schemeClr>
              </a:solidFill>
              <a:ea typeface="Heiti TC Light"/>
              <a:cs typeface="Heiti TC Ligh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679232" y="3469637"/>
            <a:ext cx="10606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iti TC Light"/>
                <a:cs typeface="Heiti TC Light"/>
              </a:rPr>
              <a:t>傢俱</a:t>
            </a:r>
            <a:endParaRPr lang="en-US" altLang="zh-TW" dirty="0" smtClean="0">
              <a:solidFill>
                <a:schemeClr val="tx1">
                  <a:lumMod val="75000"/>
                  <a:lumOff val="25000"/>
                </a:schemeClr>
              </a:solidFill>
              <a:ea typeface="Heiti TC Light"/>
              <a:cs typeface="Heiti TC Light"/>
            </a:endParaRPr>
          </a:p>
          <a:p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iti TC Light"/>
                <a:cs typeface="Heiti TC Light"/>
              </a:rPr>
              <a:t>Furniture </a:t>
            </a:r>
            <a:endParaRPr lang="zh-HK" altLang="en-US" dirty="0">
              <a:solidFill>
                <a:schemeClr val="tx1">
                  <a:lumMod val="75000"/>
                  <a:lumOff val="25000"/>
                </a:schemeClr>
              </a:solidFill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228385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0.28889 0.2990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4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87283E-6 L -0.21649 0.2906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145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0.30573 -0.3097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8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0.00417 -0.33542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3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33559 -0.32385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" y="-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31424 -0.02894 " pathEditMode="relative" rAng="0" ptsTypes="AA">
                                      <p:cBhvr>
                                        <p:cTn id="1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2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3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3257 -0.00232 " pathEditMode="relative" rAng="0" ptsTypes="AA">
                                      <p:cBhvr>
                                        <p:cTn id="1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3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3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2015_WC_RecSlid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b="4167"/>
          <a:stretch/>
        </p:blipFill>
        <p:spPr>
          <a:xfrm>
            <a:off x="-2" y="-8164"/>
            <a:ext cx="9144002" cy="515166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14516" y="-8164"/>
            <a:ext cx="9144001" cy="5151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7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3"/>
          <a:srcRect t="20181" b="19470"/>
          <a:stretch>
            <a:fillRect/>
          </a:stretch>
        </p:blipFill>
        <p:spPr bwMode="auto">
          <a:xfrm>
            <a:off x="7688150" y="3882308"/>
            <a:ext cx="1324811" cy="1121037"/>
          </a:xfrm>
          <a:prstGeom prst="rect">
            <a:avLst/>
          </a:prstGeom>
          <a:noFill/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</p:spPr>
        <p:txBody>
          <a:bodyPr>
            <a:normAutofit/>
          </a:bodyPr>
          <a:lstStyle/>
          <a:p>
            <a:pPr lvl="1"/>
            <a:endParaRPr lang="en-US" altLang="zh-TW" dirty="0" smtClean="0">
              <a:latin typeface="華康儷中黑" pitchFamily="49" charset="-120"/>
              <a:ea typeface="華康儷中黑" pitchFamily="49" charset="-120"/>
            </a:endParaRPr>
          </a:p>
          <a:p>
            <a:endParaRPr lang="en-US" dirty="0"/>
          </a:p>
        </p:txBody>
      </p:sp>
      <p:pic>
        <p:nvPicPr>
          <p:cNvPr id="12" name="Picture 3" descr="C:\Users\chrisw\Desktop\female-user-icon-clip-ar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213" y="1227367"/>
            <a:ext cx="904103" cy="9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chrisw\Desktop\female-user-icon-clip-ar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613" y="2751367"/>
            <a:ext cx="904103" cy="9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chrisw\Desktop\female-user-icon-clip-ar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13" y="3810002"/>
            <a:ext cx="904103" cy="9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chrisw\Desktop\female-user-icon-clip-ar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613" y="3810002"/>
            <a:ext cx="904103" cy="9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chrisw\Desktop\female-user-icon-clip-ar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16" y="2895602"/>
            <a:ext cx="904103" cy="9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chrisw\Desktop\male-user-icon-clip-ar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12" y="275506"/>
            <a:ext cx="952500" cy="90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chrisw\Desktop\male-user-icon-clip-ar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997" y="226681"/>
            <a:ext cx="952500" cy="90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chrisw\Desktop\male-user-icon-clip-ar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12" y="1178701"/>
            <a:ext cx="952500" cy="90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chrisw\Desktop\male-user-icon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12" y="1451163"/>
            <a:ext cx="1905000" cy="180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782" y="2751365"/>
            <a:ext cx="704369" cy="48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305" y="2615014"/>
            <a:ext cx="704369" cy="48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1" y="2523476"/>
            <a:ext cx="704369" cy="48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48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5.55556E-7 -5.78035E-7 L -5.55556E-7 -0.136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5.78035E-7 L -5.55556E-7 -0.1361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2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5.78035E-7 L -5.55556E-7 -0.1361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2015_WC_RecSlid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b="4167"/>
          <a:stretch/>
        </p:blipFill>
        <p:spPr>
          <a:xfrm>
            <a:off x="-2" y="-8164"/>
            <a:ext cx="9144002" cy="5151667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-14516" y="-8164"/>
            <a:ext cx="9144001" cy="5151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94" y="4545822"/>
            <a:ext cx="2433195" cy="249172"/>
          </a:xfrm>
          <a:prstGeom prst="rect">
            <a:avLst/>
          </a:prstGeom>
        </p:spPr>
      </p:pic>
      <p:pic>
        <p:nvPicPr>
          <p:cNvPr id="50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4"/>
          <a:srcRect t="20181" b="19470"/>
          <a:stretch>
            <a:fillRect/>
          </a:stretch>
        </p:blipFill>
        <p:spPr bwMode="auto">
          <a:xfrm>
            <a:off x="7688150" y="3882308"/>
            <a:ext cx="1324811" cy="1121037"/>
          </a:xfrm>
          <a:prstGeom prst="rect">
            <a:avLst/>
          </a:prstGeom>
          <a:noFill/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</p:spPr>
        <p:txBody>
          <a:bodyPr>
            <a:normAutofit/>
          </a:bodyPr>
          <a:lstStyle/>
          <a:p>
            <a:pPr lvl="1"/>
            <a:endParaRPr lang="en-US" altLang="zh-TW" dirty="0" smtClean="0">
              <a:latin typeface="華康儷中黑" pitchFamily="49" charset="-120"/>
              <a:ea typeface="華康儷中黑" pitchFamily="49" charset="-120"/>
            </a:endParaRPr>
          </a:p>
          <a:p>
            <a:endParaRPr lang="en-US" dirty="0"/>
          </a:p>
        </p:txBody>
      </p:sp>
      <p:pic>
        <p:nvPicPr>
          <p:cNvPr id="12" name="Picture 3" descr="C:\Users\chrisw\Desktop\female-user-icon-clip-ar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57" y="2751367"/>
            <a:ext cx="904103" cy="9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chrisw\Desktop\female-user-icon-clip-ar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261" y="3810002"/>
            <a:ext cx="904103" cy="9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chrisw\Desktop\female-user-icon-clip-ar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061" y="3810002"/>
            <a:ext cx="904103" cy="9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chrisw\Desktop\female-user-icon-clip-ar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764" y="2895602"/>
            <a:ext cx="904103" cy="9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chrisw\Desktop\male-user-icon-clip-ar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460" y="275506"/>
            <a:ext cx="952500" cy="90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chrisw\Desktop\male-user-icon-clip-ar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445" y="226681"/>
            <a:ext cx="952500" cy="90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chrisw\Desktop\male-user-icon-clip-ar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660" y="1178701"/>
            <a:ext cx="952500" cy="90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/>
        </p:nvCxnSpPr>
        <p:spPr>
          <a:xfrm flipH="1" flipV="1">
            <a:off x="2714760" y="1981201"/>
            <a:ext cx="1948248" cy="534038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486160" y="2520094"/>
            <a:ext cx="2232796" cy="908906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3602558" y="1227365"/>
            <a:ext cx="1136650" cy="1287873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663012" y="1227366"/>
            <a:ext cx="729049" cy="1287874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739208" y="1981201"/>
            <a:ext cx="1747452" cy="534038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663008" y="2515238"/>
            <a:ext cx="2242752" cy="689244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663008" y="2515240"/>
            <a:ext cx="949926" cy="1286597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933960" y="2515240"/>
            <a:ext cx="729048" cy="1286597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C:\Users\chrisw\Desktop\male-user-icon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60" y="1451163"/>
            <a:ext cx="1905000" cy="180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294592" y="2204864"/>
            <a:ext cx="1471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IBV</a:t>
            </a:r>
            <a:endParaRPr lang="zh-HK" alt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9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543" y="3356994"/>
            <a:ext cx="352185" cy="24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76" y="841485"/>
            <a:ext cx="352185" cy="24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13" y="885027"/>
            <a:ext cx="352185" cy="24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475" y="4471389"/>
            <a:ext cx="352185" cy="24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833" y="4466427"/>
            <a:ext cx="352185" cy="24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821" y="3566541"/>
            <a:ext cx="352185" cy="24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553" y="1822533"/>
            <a:ext cx="352185" cy="24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990604" y="836714"/>
            <a:ext cx="6223727" cy="3957155"/>
            <a:chOff x="724537" y="836712"/>
            <a:chExt cx="6223727" cy="3957155"/>
          </a:xfrm>
        </p:grpSpPr>
        <p:sp>
          <p:nvSpPr>
            <p:cNvPr id="37" name="TextBox 36"/>
            <p:cNvSpPr txBox="1"/>
            <p:nvPr/>
          </p:nvSpPr>
          <p:spPr>
            <a:xfrm>
              <a:off x="945014" y="1804754"/>
              <a:ext cx="8906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IBV</a:t>
              </a:r>
              <a:endParaRPr lang="zh-HK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24537" y="3279360"/>
              <a:ext cx="8906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IBV</a:t>
              </a:r>
              <a:endParaRPr lang="zh-HK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23728" y="868650"/>
              <a:ext cx="8906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IBV</a:t>
              </a:r>
              <a:endParaRPr lang="zh-HK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113366" y="836712"/>
              <a:ext cx="8906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IBV</a:t>
              </a:r>
              <a:endParaRPr lang="zh-HK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652120" y="1732746"/>
              <a:ext cx="8906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IBV</a:t>
              </a:r>
              <a:endParaRPr lang="zh-HK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339752" y="4388795"/>
              <a:ext cx="8906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IBV</a:t>
              </a:r>
              <a:endParaRPr lang="zh-HK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45414" y="4393757"/>
              <a:ext cx="8906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IBV</a:t>
              </a:r>
              <a:endParaRPr lang="zh-HK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57582" y="3501008"/>
              <a:ext cx="8906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IBV</a:t>
              </a:r>
              <a:endParaRPr lang="zh-HK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45" name="Picture 3" descr="C:\Users\chrisw\Desktop\female-user-icon-clip-ar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61" y="1227367"/>
            <a:ext cx="904103" cy="9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27" y="1871301"/>
            <a:ext cx="352185" cy="24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0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5.78035E-7 L -5.55556E-7 -0.136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5.78035E-7 L -5.55556E-7 -0.136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2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5.78035E-7 L -5.55556E-7 -0.136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2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5.78035E-7 L -5.55556E-7 -0.136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2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5.78035E-7 L -5.55556E-7 -0.1361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2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5.78035E-7 L -5.55556E-7 -0.1361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2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5.78035E-7 L -5.55556E-7 -0.1361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2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5.78035E-7 L -5.55556E-7 -0.1361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82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1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hinG\Desktop\Four_Ages_of_Man_by_kass_just_kass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r="9671"/>
          <a:stretch/>
        </p:blipFill>
        <p:spPr bwMode="auto">
          <a:xfrm>
            <a:off x="-25400" y="1088740"/>
            <a:ext cx="9169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3503161"/>
            <a:ext cx="9144000" cy="1630363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6200" y="3609522"/>
            <a:ext cx="8485832" cy="2895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altLang="zh-TW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Life</a:t>
            </a:r>
            <a:r>
              <a:rPr lang="zh-TW" altLang="en-US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 </a:t>
            </a:r>
            <a:r>
              <a:rPr lang="en-US" altLang="zh-TW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is</a:t>
            </a:r>
            <a:r>
              <a:rPr lang="zh-TW" altLang="en-US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 </a:t>
            </a:r>
            <a:r>
              <a:rPr lang="en-US" altLang="zh-TW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filled</a:t>
            </a:r>
            <a:r>
              <a:rPr lang="zh-TW" altLang="en-US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 </a:t>
            </a:r>
            <a:r>
              <a:rPr lang="en-US" altLang="zh-TW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up</a:t>
            </a:r>
            <a:r>
              <a:rPr lang="zh-TW" altLang="en-US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 </a:t>
            </a:r>
            <a:r>
              <a:rPr lang="en-US" altLang="zh-TW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with</a:t>
            </a:r>
            <a:r>
              <a:rPr lang="zh-TW" altLang="en-US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 </a:t>
            </a:r>
            <a:r>
              <a:rPr lang="en-US" altLang="zh-TW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products</a:t>
            </a:r>
          </a:p>
          <a:p>
            <a:pPr marL="457200" lvl="1" indent="0" algn="ctr">
              <a:buNone/>
            </a:pPr>
            <a:r>
              <a:rPr lang="zh-TW" altLang="en-US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人生每一個階段均</a:t>
            </a:r>
            <a:r>
              <a:rPr lang="zh-TW" altLang="en-US" sz="3500" dirty="0">
                <a:solidFill>
                  <a:prstClr val="white"/>
                </a:solidFill>
                <a:ea typeface="Heiti TC Light"/>
                <a:cs typeface="Heiti TC Light"/>
              </a:rPr>
              <a:t>由</a:t>
            </a:r>
            <a:r>
              <a:rPr lang="zh-TW" altLang="en-US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不同產品填滿</a:t>
            </a:r>
            <a:endParaRPr lang="zh-HK" altLang="en-US" sz="3500" dirty="0">
              <a:solidFill>
                <a:prstClr val="white"/>
              </a:solidFill>
              <a:ea typeface="Heiti TC Light"/>
              <a:cs typeface="Heiti TC Light"/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en-US" altLang="zh-TW" sz="3500" dirty="0" smtClean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pic>
        <p:nvPicPr>
          <p:cNvPr id="12" name="Picture 2" descr="C:\Users\ShinG\Desktop\Four_Ages_of_Man_by_kass_just_kass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3" r="34257"/>
          <a:stretch/>
        </p:blipFill>
        <p:spPr bwMode="auto">
          <a:xfrm>
            <a:off x="4499996" y="1083173"/>
            <a:ext cx="1988457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53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9.24855E-7 L -0.07726 -0.0053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2" y="-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9" t="37333" r="74553" b="29886"/>
          <a:stretch/>
        </p:blipFill>
        <p:spPr bwMode="auto">
          <a:xfrm>
            <a:off x="1427680" y="774203"/>
            <a:ext cx="858323" cy="128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>
            <a:spLocks noGrp="1" noChangeAspect="1"/>
          </p:cNvSpPr>
          <p:nvPr>
            <p:ph idx="1"/>
          </p:nvPr>
        </p:nvSpPr>
        <p:spPr>
          <a:xfrm>
            <a:off x="1321723" y="2019827"/>
            <a:ext cx="1597531" cy="43696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HK$1,790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$53.7   4.59 IBV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10" y="2209826"/>
            <a:ext cx="218482" cy="15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hrisw\Desktop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63" y="207389"/>
            <a:ext cx="1132241" cy="4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hrisw\Desktop\CalvinKleinReaders.CK7326Gray.255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28" y="971551"/>
            <a:ext cx="1482272" cy="86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:\Partner Stores Program\Logo_etc_PS\EyeSave Sunglasses\EyeSave Sunglasses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89" y="294078"/>
            <a:ext cx="1365515" cy="36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3"/>
          <p:cNvSpPr txBox="1">
            <a:spLocks noChangeAspect="1"/>
          </p:cNvSpPr>
          <p:nvPr/>
        </p:nvSpPr>
        <p:spPr>
          <a:xfrm>
            <a:off x="3988720" y="2019827"/>
            <a:ext cx="1420135" cy="43696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HK$780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$15.6   3 IBV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1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10" y="2209826"/>
            <a:ext cx="218482" cy="15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chrisw\Desktop\life-8-genuine-leather-embossed-oxfords-M_p003323469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318" y="563596"/>
            <a:ext cx="1474754" cy="147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3"/>
          <p:cNvSpPr txBox="1">
            <a:spLocks noChangeAspect="1"/>
          </p:cNvSpPr>
          <p:nvPr/>
        </p:nvSpPr>
        <p:spPr>
          <a:xfrm>
            <a:off x="6731918" y="2019803"/>
            <a:ext cx="1802482" cy="43696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HK$730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$36.5   2.8 IBV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4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10" y="2209802"/>
            <a:ext cx="218482" cy="15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M:\Partner Stores Program\Logo_etc_PS\Yesstyle.com\logo_yshk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444" y="393203"/>
            <a:ext cx="1686410" cy="26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19971" r="65611" b="44108"/>
          <a:stretch/>
        </p:blipFill>
        <p:spPr bwMode="auto">
          <a:xfrm>
            <a:off x="1398011" y="3344134"/>
            <a:ext cx="887993" cy="109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M:\Partner Stores Program\Logo_etc_PS\Doublju\header4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47" y="2963132"/>
            <a:ext cx="1747857" cy="22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3"/>
          <p:cNvSpPr txBox="1">
            <a:spLocks noChangeAspect="1"/>
          </p:cNvSpPr>
          <p:nvPr/>
        </p:nvSpPr>
        <p:spPr>
          <a:xfrm>
            <a:off x="1371600" y="4563359"/>
            <a:ext cx="1597532" cy="43696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HK$188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$7.5   0.48 IBV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9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293" y="4753359"/>
            <a:ext cx="218482" cy="15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3"/>
          <p:cNvSpPr txBox="1">
            <a:spLocks noChangeAspect="1"/>
          </p:cNvSpPr>
          <p:nvPr/>
        </p:nvSpPr>
        <p:spPr>
          <a:xfrm>
            <a:off x="4038601" y="4563359"/>
            <a:ext cx="1474754" cy="43696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HK$1,288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$25.7   4.95 IBV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21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293" y="4753359"/>
            <a:ext cx="218482" cy="15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3"/>
          <p:cNvSpPr txBox="1">
            <a:spLocks noChangeAspect="1"/>
          </p:cNvSpPr>
          <p:nvPr/>
        </p:nvSpPr>
        <p:spPr>
          <a:xfrm>
            <a:off x="6781801" y="4563334"/>
            <a:ext cx="1529378" cy="43698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HK$383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   $15.3   0.98 IBV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23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493" y="4753335"/>
            <a:ext cx="218482" cy="15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chrisw\Desktop\51596M014003_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9"/>
          <a:stretch/>
        </p:blipFill>
        <p:spPr bwMode="auto">
          <a:xfrm flipH="1">
            <a:off x="4495800" y="3344134"/>
            <a:ext cx="214464" cy="114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M:\Partner Stores Program\Logo_etc_PS\S Sense\S Sense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3" y="2884054"/>
            <a:ext cx="1238045" cy="33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C:\Users\chrisw\Desktop\LDL 1328RFID BLK_S_0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30" y="3572733"/>
            <a:ext cx="911721" cy="78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M:\Partner Stores Program\Logo_etc_PS\Executive Essentials\527939926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013" y="2876550"/>
            <a:ext cx="1433791" cy="3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>
            <a:spLocks noChangeAspect="1"/>
          </p:cNvSpPr>
          <p:nvPr/>
        </p:nvSpPr>
        <p:spPr>
          <a:xfrm>
            <a:off x="7" y="2495552"/>
            <a:ext cx="9143997" cy="172131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05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15_WC_RecSlid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b="4167"/>
          <a:stretch/>
        </p:blipFill>
        <p:spPr>
          <a:xfrm>
            <a:off x="-2" y="-8164"/>
            <a:ext cx="9144002" cy="51516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4516" y="-8164"/>
            <a:ext cx="9144001" cy="5151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94" y="4545822"/>
            <a:ext cx="2433195" cy="249172"/>
          </a:xfrm>
          <a:prstGeom prst="rect">
            <a:avLst/>
          </a:prstGeom>
        </p:spPr>
      </p:pic>
      <p:pic>
        <p:nvPicPr>
          <p:cNvPr id="14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4"/>
          <a:srcRect t="20181" b="19470"/>
          <a:stretch>
            <a:fillRect/>
          </a:stretch>
        </p:blipFill>
        <p:spPr bwMode="auto">
          <a:xfrm>
            <a:off x="7688150" y="3882308"/>
            <a:ext cx="1324811" cy="1121037"/>
          </a:xfrm>
          <a:prstGeom prst="rect">
            <a:avLst/>
          </a:prstGeom>
          <a:noFill/>
        </p:spPr>
      </p:pic>
      <p:pic>
        <p:nvPicPr>
          <p:cNvPr id="6" name="Picture 2" descr="M:\Partner Stores Program\Fubon Credit Card\Graphics\FB_Titan_MC_HKTM(May14)Hi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8152"/>
            <a:ext cx="3276600" cy="214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2760" y="2806155"/>
            <a:ext cx="4847440" cy="198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62400" y="-19048"/>
            <a:ext cx="6096000" cy="2910703"/>
          </a:xfrm>
        </p:spPr>
        <p:txBody>
          <a:bodyPr>
            <a:noAutofit/>
          </a:bodyPr>
          <a:lstStyle/>
          <a:p>
            <a:pPr algn="ctr"/>
            <a:r>
              <a:rPr lang="en-US" altLang="zh-TW" dirty="0" smtClean="0">
                <a:latin typeface="+mn-lt"/>
                <a:ea typeface="Heiti TC Light"/>
                <a:cs typeface="Heiti TC Light"/>
              </a:rPr>
              <a:t/>
            </a:r>
            <a:br>
              <a:rPr lang="en-US" altLang="zh-TW" dirty="0" smtClean="0">
                <a:latin typeface="+mn-lt"/>
                <a:ea typeface="Heiti TC Light"/>
                <a:cs typeface="Heiti TC Light"/>
              </a:rPr>
            </a:br>
            <a:r>
              <a:rPr lang="zh-TW" altLang="en-US" dirty="0" smtClean="0">
                <a:solidFill>
                  <a:srgbClr val="FF0080"/>
                </a:solidFill>
                <a:latin typeface="+mn-lt"/>
                <a:ea typeface="Heiti TC Light"/>
                <a:cs typeface="Heiti TC Light"/>
              </a:rPr>
              <a:t>邊買、邊賺</a:t>
            </a:r>
            <a:r>
              <a:rPr lang="en-US" altLang="zh-TW" dirty="0" smtClean="0">
                <a:latin typeface="+mn-lt"/>
                <a:ea typeface="Heiti TC Light"/>
                <a:cs typeface="Heiti TC Light"/>
              </a:rPr>
              <a:t/>
            </a:r>
            <a:br>
              <a:rPr lang="en-US" altLang="zh-TW" dirty="0" smtClean="0">
                <a:latin typeface="+mn-lt"/>
                <a:ea typeface="Heiti TC Light"/>
                <a:cs typeface="Heiti TC Light"/>
              </a:rPr>
            </a:br>
            <a:r>
              <a:rPr lang="en-US" altLang="zh-TW" dirty="0" smtClean="0">
                <a:solidFill>
                  <a:srgbClr val="FF0080"/>
                </a:solidFill>
                <a:latin typeface="+mn-lt"/>
                <a:ea typeface="Heiti TC Light"/>
                <a:cs typeface="Heiti TC Light"/>
              </a:rPr>
              <a:t> </a:t>
            </a:r>
            <a:r>
              <a:rPr lang="en-US" altLang="zh-TW" sz="2600" dirty="0" smtClean="0">
                <a:solidFill>
                  <a:srgbClr val="FF0080"/>
                </a:solidFill>
                <a:latin typeface="+mn-lt"/>
                <a:ea typeface="Heiti TC Light"/>
                <a:cs typeface="Heiti TC Light"/>
              </a:rPr>
              <a:t>Go Shopping</a:t>
            </a:r>
            <a:r>
              <a:rPr lang="zh-TW" altLang="en-US" sz="2600" dirty="0" smtClean="0">
                <a:solidFill>
                  <a:srgbClr val="FF0080"/>
                </a:solidFill>
                <a:latin typeface="+mn-lt"/>
                <a:ea typeface="Heiti TC Light"/>
                <a:cs typeface="Heiti TC Light"/>
              </a:rPr>
              <a:t> </a:t>
            </a:r>
            <a:r>
              <a:rPr lang="en-US" altLang="zh-TW" sz="2600" dirty="0" smtClean="0">
                <a:solidFill>
                  <a:srgbClr val="FF0080"/>
                </a:solidFill>
                <a:latin typeface="+mn-lt"/>
                <a:ea typeface="Heiti TC Light"/>
                <a:cs typeface="Heiti TC Light"/>
              </a:rPr>
              <a:t>&amp; Getting paid</a:t>
            </a:r>
            <a:br>
              <a:rPr lang="en-US" altLang="zh-TW" sz="2600" dirty="0" smtClean="0">
                <a:solidFill>
                  <a:srgbClr val="FF0080"/>
                </a:solidFill>
                <a:latin typeface="+mn-lt"/>
                <a:ea typeface="Heiti TC Light"/>
                <a:cs typeface="Heiti TC Light"/>
              </a:rPr>
            </a:br>
            <a:r>
              <a:rPr lang="zh-TW" altLang="en-US" dirty="0" smtClean="0">
                <a:latin typeface="+mn-lt"/>
                <a:ea typeface="Heiti TC Light"/>
                <a:cs typeface="Heiti TC Light"/>
              </a:rPr>
              <a:t>甚至搭車！</a:t>
            </a:r>
            <a:r>
              <a:rPr lang="en-US" altLang="zh-TW" dirty="0" smtClean="0">
                <a:latin typeface="+mn-lt"/>
                <a:ea typeface="Heiti TC Light"/>
                <a:cs typeface="Heiti TC Light"/>
              </a:rPr>
              <a:t/>
            </a:r>
            <a:br>
              <a:rPr lang="en-US" altLang="zh-TW" dirty="0" smtClean="0">
                <a:latin typeface="+mn-lt"/>
                <a:ea typeface="Heiti TC Light"/>
                <a:cs typeface="Heiti TC Light"/>
              </a:rPr>
            </a:br>
            <a:r>
              <a:rPr lang="en-US" altLang="zh-TW" sz="2600" dirty="0" smtClean="0">
                <a:latin typeface="+mn-lt"/>
                <a:ea typeface="Heiti TC Light"/>
                <a:cs typeface="Heiti TC Light"/>
              </a:rPr>
              <a:t>Even Transportation! </a:t>
            </a:r>
            <a:endParaRPr lang="en-US" altLang="en-US" sz="2600" dirty="0">
              <a:latin typeface="+mn-lt"/>
              <a:ea typeface="Heiti TC Light"/>
              <a:cs typeface="Heiti TC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0200" y="2724150"/>
            <a:ext cx="3619500" cy="553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altLang="zh-TW" sz="30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Market HK MEMBER</a:t>
            </a:r>
            <a:endParaRPr lang="en-US" sz="30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4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22292 -0.172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861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3" t="17400" r="22983" b="18577"/>
          <a:stretch/>
        </p:blipFill>
        <p:spPr bwMode="auto">
          <a:xfrm>
            <a:off x="1002857" y="67719"/>
            <a:ext cx="7189362" cy="509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C:\Users\chrisw\Desktop\A45-TrendArrow-Red-Go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477" y="1200152"/>
            <a:ext cx="4033179" cy="325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894378" y="2190750"/>
            <a:ext cx="1811222" cy="914400"/>
            <a:chOff x="5041783" y="2852936"/>
            <a:chExt cx="2211940" cy="1116703"/>
          </a:xfrm>
        </p:grpSpPr>
        <p:sp>
          <p:nvSpPr>
            <p:cNvPr id="27" name="TextBox 26"/>
            <p:cNvSpPr txBox="1"/>
            <p:nvPr/>
          </p:nvSpPr>
          <p:spPr>
            <a:xfrm>
              <a:off x="5613616" y="3387041"/>
              <a:ext cx="1640107" cy="582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ea typeface="Heiti TC Light"/>
                  <a:cs typeface="Heiti TC Light"/>
                </a:rPr>
                <a:t>107.3%</a:t>
              </a:r>
              <a:endParaRPr lang="en-US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Heiti TC Light"/>
                <a:cs typeface="Heiti TC Light"/>
              </a:endParaRPr>
            </a:p>
          </p:txBody>
        </p:sp>
        <p:pic>
          <p:nvPicPr>
            <p:cNvPr id="28" name="Picture 2" descr="C:\Users\chrisw\Desktop\green_arrows_set_5_coloring_book_colouring_sheet_page-1979px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1783" y="2852936"/>
              <a:ext cx="740137" cy="972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5410200" y="666750"/>
            <a:ext cx="1811222" cy="914399"/>
            <a:chOff x="5041783" y="2852936"/>
            <a:chExt cx="2211940" cy="1116702"/>
          </a:xfrm>
        </p:grpSpPr>
        <p:sp>
          <p:nvSpPr>
            <p:cNvPr id="30" name="TextBox 29"/>
            <p:cNvSpPr txBox="1"/>
            <p:nvPr/>
          </p:nvSpPr>
          <p:spPr>
            <a:xfrm>
              <a:off x="5613616" y="3387040"/>
              <a:ext cx="1640107" cy="582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ea typeface="Heiti TC Light"/>
                  <a:cs typeface="Heiti TC Light"/>
                </a:rPr>
                <a:t>458.8%</a:t>
              </a:r>
              <a:endParaRPr lang="en-US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Heiti TC Light"/>
                <a:cs typeface="Heiti TC Light"/>
              </a:endParaRPr>
            </a:p>
          </p:txBody>
        </p:sp>
        <p:pic>
          <p:nvPicPr>
            <p:cNvPr id="31" name="Picture 2" descr="C:\Users\chrisw\Desktop\green_arrows_set_5_coloring_book_colouring_sheet_page-1979px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1783" y="2852936"/>
              <a:ext cx="740137" cy="972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5943600" y="514350"/>
            <a:ext cx="1828800" cy="914399"/>
            <a:chOff x="5041783" y="2852936"/>
            <a:chExt cx="2233407" cy="1116702"/>
          </a:xfrm>
        </p:grpSpPr>
        <p:sp>
          <p:nvSpPr>
            <p:cNvPr id="33" name="TextBox 32"/>
            <p:cNvSpPr txBox="1"/>
            <p:nvPr/>
          </p:nvSpPr>
          <p:spPr>
            <a:xfrm>
              <a:off x="5635083" y="3387040"/>
              <a:ext cx="1640107" cy="582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ea typeface="Heiti TC Light"/>
                  <a:cs typeface="Heiti TC Light"/>
                </a:rPr>
                <a:t>98.7%</a:t>
              </a:r>
              <a:endParaRPr lang="en-US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Heiti TC Light"/>
                <a:cs typeface="Heiti TC Light"/>
              </a:endParaRPr>
            </a:p>
          </p:txBody>
        </p:sp>
        <p:pic>
          <p:nvPicPr>
            <p:cNvPr id="34" name="Picture 2" descr="C:\Users\chrisw\Desktop\green_arrows_set_5_coloring_book_colouring_sheet_page-1979px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1783" y="2852936"/>
              <a:ext cx="740137" cy="972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6400800" y="1885950"/>
            <a:ext cx="1811222" cy="914399"/>
            <a:chOff x="5041783" y="2852936"/>
            <a:chExt cx="2211940" cy="1116702"/>
          </a:xfrm>
        </p:grpSpPr>
        <p:sp>
          <p:nvSpPr>
            <p:cNvPr id="36" name="TextBox 35"/>
            <p:cNvSpPr txBox="1"/>
            <p:nvPr/>
          </p:nvSpPr>
          <p:spPr>
            <a:xfrm>
              <a:off x="5613616" y="3387040"/>
              <a:ext cx="1640107" cy="582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ea typeface="Heiti TC Light"/>
                  <a:cs typeface="Heiti TC Light"/>
                </a:rPr>
                <a:t>280.7%</a:t>
              </a:r>
              <a:endParaRPr lang="en-US" sz="2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Heiti TC Light"/>
                <a:cs typeface="Heiti TC Light"/>
              </a:endParaRPr>
            </a:p>
          </p:txBody>
        </p:sp>
        <p:pic>
          <p:nvPicPr>
            <p:cNvPr id="37" name="Picture 2" descr="C:\Users\chrisw\Desktop\green_arrows_set_5_coloring_book_colouring_sheet_page-1979px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1783" y="2852936"/>
              <a:ext cx="740137" cy="972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Rectangle 37"/>
          <p:cNvSpPr/>
          <p:nvPr/>
        </p:nvSpPr>
        <p:spPr>
          <a:xfrm>
            <a:off x="-1" y="3582429"/>
            <a:ext cx="9144001" cy="158068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976274" y="3702050"/>
            <a:ext cx="6948526" cy="2371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altLang="zh-HK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Shopping Annuity’s impact </a:t>
            </a:r>
          </a:p>
          <a:p>
            <a:pPr marL="457200" lvl="1" indent="0" algn="ctr">
              <a:buNone/>
            </a:pPr>
            <a:r>
              <a:rPr lang="zh-TW" altLang="en-US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購物年金額帶來的衝擊</a:t>
            </a:r>
            <a:endParaRPr lang="en-US" altLang="zh-TW" sz="3500" dirty="0" smtClean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780244" y="3129367"/>
            <a:ext cx="115218" cy="10900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Heiti TC Light"/>
              <a:cs typeface="Heiti TC Ligh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240649" y="1581152"/>
            <a:ext cx="134555" cy="263382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Heiti TC Light"/>
              <a:cs typeface="Heiti TC Ligh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700982" y="1430134"/>
            <a:ext cx="115218" cy="278932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Heiti TC Light"/>
              <a:cs typeface="Heiti TC Ligh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175500" y="2820309"/>
            <a:ext cx="115218" cy="139466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a typeface="Heiti TC Light"/>
              <a:cs typeface="Heiti TC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4204" y="189696"/>
            <a:ext cx="28771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iti TC Light"/>
                <a:cs typeface="Heiti TC Light"/>
              </a:rPr>
              <a:t>夥伴商店銷售總額</a:t>
            </a:r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  <a:ea typeface="Heiti TC Light"/>
              <a:cs typeface="Heiti TC Light"/>
            </a:endParaRPr>
          </a:p>
        </p:txBody>
      </p:sp>
      <p:grpSp>
        <p:nvGrpSpPr>
          <p:cNvPr id="3" name="Group 2"/>
          <p:cNvGrpSpPr/>
          <p:nvPr/>
        </p:nvGrpSpPr>
        <p:grpSpPr>
          <a:xfrm rot="16200000">
            <a:off x="168246" y="902388"/>
            <a:ext cx="528742" cy="560428"/>
            <a:chOff x="-762000" y="2127131"/>
            <a:chExt cx="393702" cy="698502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6" t="60236" r="71246" b="30981"/>
            <a:stretch/>
          </p:blipFill>
          <p:spPr bwMode="auto">
            <a:xfrm>
              <a:off x="-508003" y="2127132"/>
              <a:ext cx="139705" cy="698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52" t="60156" r="70122" b="31061"/>
            <a:stretch/>
          </p:blipFill>
          <p:spPr bwMode="auto">
            <a:xfrm>
              <a:off x="-762000" y="2127131"/>
              <a:ext cx="143076" cy="69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TextBox 44"/>
          <p:cNvSpPr txBox="1"/>
          <p:nvPr/>
        </p:nvSpPr>
        <p:spPr>
          <a:xfrm>
            <a:off x="705502" y="819150"/>
            <a:ext cx="115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iti TC Light"/>
                <a:cs typeface="Heiti TC Light"/>
              </a:rPr>
              <a:t>2013-14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Heiti TC Light"/>
              <a:cs typeface="Heiti TC Ligh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12829" y="1161018"/>
            <a:ext cx="115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iti TC Light"/>
                <a:cs typeface="Heiti TC Light"/>
              </a:rPr>
              <a:t>2014-15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52107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22222E-6 -1.50289E-6 L 2.22222E-6 -0.220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00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22222E-6 -1.50289E-6 L 2.22222E-6 -0.2201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00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22222E-6 -1.50289E-6 L 2.22222E-6 -0.2201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00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22222E-6 -1.50289E-6 L 2.22222E-6 -0.2201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00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015_WC_RecSlid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b="4167"/>
          <a:stretch/>
        </p:blipFill>
        <p:spPr>
          <a:xfrm>
            <a:off x="-2" y="-8164"/>
            <a:ext cx="9144002" cy="515166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-14516" y="-8164"/>
            <a:ext cx="9144001" cy="5151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94" y="4545822"/>
            <a:ext cx="2433195" cy="249172"/>
          </a:xfrm>
          <a:prstGeom prst="rect">
            <a:avLst/>
          </a:prstGeom>
        </p:spPr>
      </p:pic>
      <p:pic>
        <p:nvPicPr>
          <p:cNvPr id="22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4"/>
          <a:srcRect t="20181" b="19470"/>
          <a:stretch>
            <a:fillRect/>
          </a:stretch>
        </p:blipFill>
        <p:spPr bwMode="auto">
          <a:xfrm>
            <a:off x="7688150" y="3882308"/>
            <a:ext cx="1324811" cy="1121037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3028950"/>
            <a:ext cx="9144000" cy="211455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77480" y="2952750"/>
            <a:ext cx="6480720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500" dirty="0" smtClean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To strengthen the SA synergy </a:t>
            </a:r>
          </a:p>
          <a:p>
            <a:r>
              <a:rPr lang="zh-TW" altLang="en-US" sz="3500" dirty="0" smtClean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加</a:t>
            </a:r>
            <a:r>
              <a:rPr lang="zh-TW" altLang="en-US" sz="3500" dirty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強購物</a:t>
            </a:r>
            <a:r>
              <a:rPr lang="zh-TW" altLang="en-US" sz="3500" dirty="0" smtClean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年金</a:t>
            </a:r>
            <a:endParaRPr lang="en-US" sz="3500" dirty="0">
              <a:solidFill>
                <a:prstClr val="white"/>
              </a:solidFill>
              <a:latin typeface="+mn-lt"/>
              <a:ea typeface="Heiti TC Light"/>
              <a:cs typeface="Heiti TC Ligh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264886" y="371827"/>
            <a:ext cx="9673771" cy="2428525"/>
            <a:chOff x="-377371" y="836712"/>
            <a:chExt cx="10579786" cy="3249163"/>
          </a:xfrm>
        </p:grpSpPr>
        <p:pic>
          <p:nvPicPr>
            <p:cNvPr id="9" name="Picture 8" descr="51554.png"/>
            <p:cNvPicPr>
              <a:picLocks noChangeAspect="1"/>
            </p:cNvPicPr>
            <p:nvPr/>
          </p:nvPicPr>
          <p:blipFill rotWithShape="1">
            <a:blip r:embed="rId5" cstate="print"/>
            <a:srcRect l="-964" r="1"/>
            <a:stretch/>
          </p:blipFill>
          <p:spPr>
            <a:xfrm>
              <a:off x="-377371" y="1386494"/>
              <a:ext cx="2112185" cy="2550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51554.png"/>
            <p:cNvPicPr>
              <a:picLocks noChangeAspect="1"/>
            </p:cNvPicPr>
            <p:nvPr/>
          </p:nvPicPr>
          <p:blipFill rotWithShape="1">
            <a:blip r:embed="rId5" cstate="print"/>
            <a:srcRect l="1" r="-795"/>
            <a:stretch/>
          </p:blipFill>
          <p:spPr>
            <a:xfrm>
              <a:off x="3000363" y="1481744"/>
              <a:ext cx="2108665" cy="2550048"/>
            </a:xfrm>
            <a:prstGeom prst="rect">
              <a:avLst/>
            </a:prstGeom>
          </p:spPr>
        </p:pic>
        <p:pic>
          <p:nvPicPr>
            <p:cNvPr id="11" name="Picture 10" descr="51554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8662" y="836712"/>
              <a:ext cx="2639036" cy="3216803"/>
            </a:xfrm>
            <a:prstGeom prst="rect">
              <a:avLst/>
            </a:prstGeom>
          </p:spPr>
        </p:pic>
        <p:pic>
          <p:nvPicPr>
            <p:cNvPr id="14" name="Picture 13" descr="51554.png"/>
            <p:cNvPicPr>
              <a:picLocks noChangeAspect="1"/>
            </p:cNvPicPr>
            <p:nvPr/>
          </p:nvPicPr>
          <p:blipFill rotWithShape="1">
            <a:blip r:embed="rId5" cstate="print"/>
            <a:srcRect l="-964" r="1"/>
            <a:stretch/>
          </p:blipFill>
          <p:spPr>
            <a:xfrm>
              <a:off x="4139952" y="989531"/>
              <a:ext cx="2467790" cy="29793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 descr="51554.png"/>
            <p:cNvPicPr>
              <a:picLocks noChangeAspect="1"/>
            </p:cNvPicPr>
            <p:nvPr/>
          </p:nvPicPr>
          <p:blipFill rotWithShape="1">
            <a:blip r:embed="rId5" cstate="print"/>
            <a:srcRect l="1" r="-795"/>
            <a:stretch/>
          </p:blipFill>
          <p:spPr>
            <a:xfrm>
              <a:off x="8093750" y="1514104"/>
              <a:ext cx="2108665" cy="2550048"/>
            </a:xfrm>
            <a:prstGeom prst="rect">
              <a:avLst/>
            </a:prstGeom>
          </p:spPr>
        </p:pic>
        <p:pic>
          <p:nvPicPr>
            <p:cNvPr id="16" name="Picture 15" descr="51554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22049" y="869072"/>
              <a:ext cx="2639036" cy="3216803"/>
            </a:xfrm>
            <a:prstGeom prst="rect">
              <a:avLst/>
            </a:prstGeom>
          </p:spPr>
        </p:pic>
      </p:grpSp>
      <p:pic>
        <p:nvPicPr>
          <p:cNvPr id="17" name="Picture 16" descr="S_CH_r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117" y="3181350"/>
            <a:ext cx="182008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6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2015_WC_RecSlid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-10692" y="-1587"/>
            <a:ext cx="9144001" cy="540936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  <a:ea typeface="Heiti TC Light"/>
              <a:cs typeface="Heiti TC Ligh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1854" y="-95249"/>
            <a:ext cx="7844838" cy="1089561"/>
          </a:xfrm>
        </p:spPr>
        <p:txBody>
          <a:bodyPr>
            <a:normAutofit/>
          </a:bodyPr>
          <a:lstStyle/>
          <a:p>
            <a:pPr algn="l"/>
            <a:r>
              <a:rPr lang="zh-TW" altLang="en-US" sz="3500" dirty="0">
                <a:latin typeface="+mn-lt"/>
                <a:ea typeface="Heiti TC Light"/>
                <a:cs typeface="Heiti TC Light"/>
              </a:rPr>
              <a:t>獨家代理品牌產</a:t>
            </a:r>
            <a:r>
              <a:rPr lang="zh-TW" altLang="en-US" sz="3500" dirty="0" smtClean="0">
                <a:latin typeface="+mn-lt"/>
                <a:ea typeface="Heiti TC Light"/>
                <a:cs typeface="Heiti TC Light"/>
              </a:rPr>
              <a:t>品</a:t>
            </a:r>
            <a:endParaRPr lang="en-US" sz="3500" dirty="0">
              <a:latin typeface="+mn-lt"/>
              <a:ea typeface="Heiti TC Light"/>
              <a:cs typeface="Heiti TC Light"/>
            </a:endParaRPr>
          </a:p>
        </p:txBody>
      </p:sp>
      <p:pic>
        <p:nvPicPr>
          <p:cNvPr id="10" name="Picture 2" descr="O:\Product_SC\Communications\Graphics\Products Logo\Pentaxyl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3024063"/>
            <a:ext cx="4883861" cy="84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O:\Product_SC\Communications\Graphics\Products Logo\RoyalSpa.pn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740" y="4019550"/>
            <a:ext cx="3915060" cy="8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O:\Product_SC\Communications\Graphics\Products Logo\ultimate_aloe_0312.png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3990430"/>
            <a:ext cx="5278000" cy="71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O:\Product_SC\Communications\Graphics\Products Logo\CellularLaboratories_0313.png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489" y="3257550"/>
            <a:ext cx="3622519" cy="103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O:\Product_SC\Communications\Graphics\Products Logo\DNAMiraclesNatural_PNG.png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26" y="2419350"/>
            <a:ext cx="1187174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O:\Product_SC\Communications\Graphics\Products Logo\fixx_130128.png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71" y="3714750"/>
            <a:ext cx="2936637" cy="124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O:\Product_SC\Communications\Graphics\Products Logo\HK_ENG_heartHealthLogo_0312.png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632" y="438154"/>
            <a:ext cx="4212968" cy="168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O:\Product_SC\Communications\Graphics\Products Logo\HK_ENG_MotivesbyLorenRidinger_Logos_14091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630" y="742950"/>
            <a:ext cx="4794067" cy="107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 descr="O:\Product_SC\Communications\Graphics\Products Logo\HK_ENG_MotivesforLaLa_Logos_14091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66754"/>
            <a:ext cx="4399124" cy="134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O:\Product_SC\Communications\Graphics\Products Logo\HK_ENG_TLSnew_0313.png"/>
          <p:cNvPicPr preferRelativeResize="0"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144" y="1955820"/>
            <a:ext cx="4190856" cy="153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 descr="O:\Product_SC\Communications\Graphics\Products Logo\NewSnapLogo_0312_1181x977.png"/>
          <p:cNvPicPr preferRelativeResize="0"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932" y="1261390"/>
            <a:ext cx="2413268" cy="1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O:\Product_SC\Communications\Graphics\Products Logo\isotonixLogo_0312.png"/>
          <p:cNvPicPr preferRelativeResize="0"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r="15370" b="65194"/>
          <a:stretch/>
        </p:blipFill>
        <p:spPr bwMode="auto">
          <a:xfrm>
            <a:off x="-457200" y="1259343"/>
            <a:ext cx="4608100" cy="230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O:\Product_SC\Communications\Graphics\Products Logo\Prime_PNG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28754"/>
            <a:ext cx="4191000" cy="97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714017" y="1669987"/>
            <a:ext cx="7734515" cy="19167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56715" y="1699558"/>
            <a:ext cx="49226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6000" dirty="0">
                <a:solidFill>
                  <a:srgbClr val="00B05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ea typeface="Heiti TC Light"/>
                <a:cs typeface="Heiti TC Light"/>
              </a:rPr>
              <a:t>2%</a:t>
            </a:r>
            <a:r>
              <a:rPr lang="zh-TW" altLang="en-US" sz="6000" dirty="0">
                <a:solidFill>
                  <a:srgbClr val="00B05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ea typeface="Heiti TC Light"/>
                <a:cs typeface="Heiti TC Light"/>
              </a:rPr>
              <a:t> 現金回</a:t>
            </a:r>
            <a:r>
              <a:rPr lang="zh-TW" altLang="en-US" sz="6000" dirty="0" smtClean="0">
                <a:solidFill>
                  <a:srgbClr val="00B05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ea typeface="Heiti TC Light"/>
                <a:cs typeface="Heiti TC Light"/>
              </a:rPr>
              <a:t>贈</a:t>
            </a:r>
            <a:endParaRPr lang="en-US" altLang="zh-TW" sz="6000" dirty="0" smtClean="0">
              <a:solidFill>
                <a:srgbClr val="00B05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ea typeface="Heiti TC Light"/>
              <a:cs typeface="Heiti TC Light"/>
            </a:endParaRPr>
          </a:p>
          <a:p>
            <a:r>
              <a:rPr lang="en-US" altLang="zh-TW" sz="6000" dirty="0" smtClean="0">
                <a:solidFill>
                  <a:srgbClr val="00B05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ea typeface="Heiti TC Light"/>
                <a:cs typeface="Heiti TC Light"/>
              </a:rPr>
              <a:t>2% Cashback</a:t>
            </a:r>
            <a:endParaRPr lang="en-US" altLang="zh-TW" sz="6000" dirty="0">
              <a:solidFill>
                <a:srgbClr val="00B050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ea typeface="Heiti TC Light"/>
              <a:cs typeface="Heiti TC Light"/>
            </a:endParaRPr>
          </a:p>
        </p:txBody>
      </p:sp>
      <p:pic>
        <p:nvPicPr>
          <p:cNvPr id="27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077" y="2156759"/>
            <a:ext cx="1342874" cy="93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41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Scale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733" t="17280" r="8889" b="11111"/>
          <a:stretch>
            <a:fillRect/>
          </a:stretch>
        </p:blipFill>
        <p:spPr bwMode="auto">
          <a:xfrm>
            <a:off x="0" y="-19050"/>
            <a:ext cx="9149032" cy="522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09832" y="4184459"/>
            <a:ext cx="14478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90904" y="4348893"/>
            <a:ext cx="2181728" cy="597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90093" y="4374959"/>
            <a:ext cx="1830343" cy="723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3" descr="O:\DS_SC\Partner Store Program\PS Agreement\Home N Kitchen\Home N Kitchen with White Back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8608" y="4290824"/>
            <a:ext cx="3094624" cy="578873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177232" y="3586893"/>
            <a:ext cx="1219200" cy="597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4791" t="75942" r="10861" b="11111"/>
          <a:stretch>
            <a:fillRect/>
          </a:stretch>
        </p:blipFill>
        <p:spPr bwMode="auto">
          <a:xfrm>
            <a:off x="5492979" y="3422461"/>
            <a:ext cx="1674857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O:\DS_SC\Partner Store Program\PS Agreement\On Tin Organic\安田有機_副本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594" y="2438770"/>
            <a:ext cx="1050925" cy="99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824432" y="1014222"/>
            <a:ext cx="1727722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3" descr="O:\DS_SC\Partner Store Program\PS Agreement\Innertrip Travel Service Ltd. 俊豪旅遊有限公司\innertriptravel_logo_8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255" y="1039622"/>
            <a:ext cx="1516381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M:\Partner Stores Program\Logo_etc_PS\Hotels.com\1075899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5" y="4439395"/>
            <a:ext cx="1685925" cy="44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50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hinG\Desktop\bab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31" y="819151"/>
            <a:ext cx="3788025" cy="375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hinG\Desktop\1415180572748_wps_8_image001_p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2"/>
          <a:stretch/>
        </p:blipFill>
        <p:spPr bwMode="auto">
          <a:xfrm>
            <a:off x="4355980" y="1035175"/>
            <a:ext cx="4505823" cy="323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2448" y="5469033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29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2015_WC_RecSlid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b="4167"/>
          <a:stretch/>
        </p:blipFill>
        <p:spPr>
          <a:xfrm>
            <a:off x="-2" y="-8164"/>
            <a:ext cx="9144002" cy="515166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-14516" y="-8164"/>
            <a:ext cx="9144001" cy="5151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9" name="Picture 28" descr="S_CH_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5698" y="761187"/>
            <a:ext cx="3678902" cy="36965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94" y="4545822"/>
            <a:ext cx="2433195" cy="249172"/>
          </a:xfrm>
          <a:prstGeom prst="rect">
            <a:avLst/>
          </a:prstGeom>
        </p:spPr>
      </p:pic>
      <p:pic>
        <p:nvPicPr>
          <p:cNvPr id="33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5"/>
          <a:srcRect t="20181" b="19470"/>
          <a:stretch>
            <a:fillRect/>
          </a:stretch>
        </p:blipFill>
        <p:spPr bwMode="auto">
          <a:xfrm>
            <a:off x="7688150" y="3882308"/>
            <a:ext cx="1324811" cy="1121037"/>
          </a:xfrm>
          <a:prstGeom prst="rect">
            <a:avLst/>
          </a:prstGeom>
          <a:noFill/>
        </p:spPr>
      </p:pic>
      <p:pic>
        <p:nvPicPr>
          <p:cNvPr id="10" name="Picture 2" descr="C:\Users\ShinG\Desktop\foo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98" y="43596"/>
            <a:ext cx="3422505" cy="199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953000" y="-95248"/>
            <a:ext cx="3200400" cy="1990861"/>
            <a:chOff x="5245174" y="404664"/>
            <a:chExt cx="3502048" cy="2263285"/>
          </a:xfrm>
        </p:grpSpPr>
        <p:pic>
          <p:nvPicPr>
            <p:cNvPr id="12" name="Picture 3" descr="C:\Users\ShinG\Desktop\folded clothes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5174" y="658218"/>
              <a:ext cx="1847842" cy="1987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C:\Users\ShinG\Desktop\AW13_Quoddy_footwear-shoes.pn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0166" y="1550816"/>
              <a:ext cx="1597056" cy="1117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 descr="C:\Users\ShinG\Desktop\Jessica-Simpson_Ely_Powder_0412[1].pn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96" y="404664"/>
              <a:ext cx="1307765" cy="1307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6" descr="C:\Users\ShinG\Desktop\electronics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6" y="2099744"/>
            <a:ext cx="2750232" cy="118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ShinG\Desktop\black-friday-furniture-deals-for-2014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23"/>
          <a:stretch/>
        </p:blipFill>
        <p:spPr bwMode="auto">
          <a:xfrm flipH="1">
            <a:off x="5791200" y="3638552"/>
            <a:ext cx="3084882" cy="138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ShinG\Desktop\clean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523" y="3486152"/>
            <a:ext cx="2374081" cy="159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C:\Users\ShinG\Desktop\Screen Shot 2013-10-19 at 12.53.49 PM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3" y="3371178"/>
            <a:ext cx="2588307" cy="168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ShinG\Desktop\products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764" y="2038350"/>
            <a:ext cx="3334836" cy="14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1866437" y="1133288"/>
            <a:ext cx="1217385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食物 </a:t>
            </a:r>
            <a:r>
              <a:rPr lang="en-US" altLang="zh-TW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Food</a:t>
            </a:r>
            <a:endParaRPr lang="zh-HK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805248" y="617365"/>
            <a:ext cx="1475084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服飾 </a:t>
            </a:r>
            <a:r>
              <a:rPr lang="en-US" altLang="zh-TW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Clothes</a:t>
            </a:r>
            <a:endParaRPr lang="zh-HK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15617" y="2418847"/>
            <a:ext cx="173355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家居用品 </a:t>
            </a:r>
            <a:endParaRPr lang="en-US" altLang="zh-TW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altLang="zh-TW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Home products</a:t>
            </a:r>
            <a:endParaRPr lang="zh-HK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047547" y="2308318"/>
            <a:ext cx="128471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電器 </a:t>
            </a:r>
            <a:endParaRPr lang="en-US" altLang="zh-TW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en-US" altLang="zh-TW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Electronics</a:t>
            </a:r>
            <a:endParaRPr lang="zh-HK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195740" y="3604462"/>
            <a:ext cx="119776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Heiti TC Light"/>
                <a:cs typeface="Heiti TC Light"/>
              </a:rPr>
              <a:t>廚具</a:t>
            </a:r>
            <a:endParaRPr lang="en-US" altLang="zh-TW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Heiti TC Light"/>
              <a:cs typeface="Heiti TC Light"/>
            </a:endParaRPr>
          </a:p>
          <a:p>
            <a:r>
              <a:rPr lang="en-US" altLang="zh-TW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Heiti TC Light"/>
                <a:cs typeface="Heiti TC Light"/>
              </a:rPr>
              <a:t>Cookware </a:t>
            </a:r>
            <a:endParaRPr lang="zh-HK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Heiti TC Light"/>
              <a:cs typeface="Heiti TC Ligh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92090" y="4313509"/>
            <a:ext cx="1638477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Heiti TC Light"/>
                <a:cs typeface="Heiti TC Light"/>
              </a:rPr>
              <a:t>清潔用品 </a:t>
            </a:r>
            <a:endParaRPr lang="en-US" altLang="zh-TW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Heiti TC Light"/>
              <a:cs typeface="Heiti TC Light"/>
            </a:endParaRPr>
          </a:p>
          <a:p>
            <a:r>
              <a:rPr lang="en-US" altLang="zh-TW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Heiti TC Light"/>
                <a:cs typeface="Heiti TC Light"/>
              </a:rPr>
              <a:t>Clean supplies</a:t>
            </a:r>
            <a:endParaRPr lang="zh-HK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Heiti TC Light"/>
              <a:cs typeface="Heiti TC Ligh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52120" y="3532454"/>
            <a:ext cx="113364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zh-TW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Heiti TC Light"/>
                <a:cs typeface="Heiti TC Light"/>
              </a:rPr>
              <a:t>傢俱</a:t>
            </a:r>
            <a:endParaRPr lang="en-US" altLang="zh-TW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Heiti TC Light"/>
              <a:cs typeface="Heiti TC Light"/>
            </a:endParaRPr>
          </a:p>
          <a:p>
            <a:r>
              <a:rPr lang="en-US" altLang="zh-TW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Heiti TC Light"/>
                <a:cs typeface="Heiti TC Light"/>
              </a:rPr>
              <a:t>Furniture </a:t>
            </a:r>
            <a:endParaRPr lang="zh-HK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Heiti TC Light"/>
              <a:cs typeface="Heiti TC Ligh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-14516" y="3492972"/>
            <a:ext cx="9158516" cy="1650532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118616" y="3333750"/>
            <a:ext cx="8485832" cy="16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altLang="zh-TW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Which category is the most popular one?</a:t>
            </a:r>
            <a:endParaRPr lang="en-US" altLang="zh-TW" sz="3500" dirty="0">
              <a:solidFill>
                <a:prstClr val="white"/>
              </a:solidFill>
              <a:ea typeface="Heiti TC Light"/>
              <a:cs typeface="Heiti TC Light"/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zh-TW" altLang="en-US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哪一個類別最受歡迎</a:t>
            </a:r>
            <a:r>
              <a:rPr lang="en-US" altLang="zh-TW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?</a:t>
            </a:r>
            <a:r>
              <a:rPr lang="zh-TW" altLang="en-US" sz="3500" dirty="0" smtClean="0">
                <a:solidFill>
                  <a:prstClr val="white"/>
                </a:solidFill>
                <a:ea typeface="Heiti TC Light"/>
                <a:cs typeface="Heiti TC Light"/>
              </a:rPr>
              <a:t> </a:t>
            </a:r>
            <a:endParaRPr lang="en-US" altLang="zh-TW" sz="3500" dirty="0" smtClean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233965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2015_WC_RecSlid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b="4167"/>
          <a:stretch/>
        </p:blipFill>
        <p:spPr>
          <a:xfrm>
            <a:off x="-2" y="-8164"/>
            <a:ext cx="9144002" cy="515166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-14516" y="-8164"/>
            <a:ext cx="9144001" cy="5151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94" y="4545822"/>
            <a:ext cx="2433195" cy="249172"/>
          </a:xfrm>
          <a:prstGeom prst="rect">
            <a:avLst/>
          </a:prstGeom>
        </p:spPr>
      </p:pic>
      <p:pic>
        <p:nvPicPr>
          <p:cNvPr id="25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4"/>
          <a:srcRect t="20181" b="19470"/>
          <a:stretch>
            <a:fillRect/>
          </a:stretch>
        </p:blipFill>
        <p:spPr bwMode="auto">
          <a:xfrm>
            <a:off x="7688150" y="3882308"/>
            <a:ext cx="1324811" cy="1121037"/>
          </a:xfrm>
          <a:prstGeom prst="rect">
            <a:avLst/>
          </a:prstGeom>
          <a:noFill/>
        </p:spPr>
      </p:pic>
      <p:pic>
        <p:nvPicPr>
          <p:cNvPr id="15" name="Picture 2" descr="C:\Users\ShinG\Desktop\chart-35773_64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92"/>
          <a:stretch/>
        </p:blipFill>
        <p:spPr bwMode="auto">
          <a:xfrm>
            <a:off x="1515144" y="3686175"/>
            <a:ext cx="6096000" cy="130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ShinG\Desktop\chart-35773_6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144" y="1044382"/>
            <a:ext cx="6096000" cy="39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74440" y="1998226"/>
            <a:ext cx="2217440" cy="735545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altLang="zh-TW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iti TC Light"/>
                <a:cs typeface="Heiti TC Light"/>
              </a:rPr>
              <a:t>Clothes</a:t>
            </a:r>
          </a:p>
          <a:p>
            <a:pPr marL="0" indent="0" algn="ctr">
              <a:buNone/>
            </a:pP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Heiti TC Light"/>
                <a:cs typeface="Heiti TC Light"/>
              </a:rPr>
              <a:t>服飾</a:t>
            </a:r>
            <a:endParaRPr lang="zh-TW" altLang="zh-HK" sz="4000" b="1" dirty="0">
              <a:solidFill>
                <a:schemeClr val="tx1">
                  <a:lumMod val="75000"/>
                  <a:lumOff val="25000"/>
                </a:schemeClr>
              </a:solidFill>
              <a:ea typeface="Heiti TC Light"/>
              <a:cs typeface="Heiti TC Ligh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72272" y="1329612"/>
            <a:ext cx="1783904" cy="81009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TW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Heiti TC Light"/>
                <a:cs typeface="Heiti TC Light"/>
              </a:rPr>
              <a:t>Food </a:t>
            </a:r>
          </a:p>
          <a:p>
            <a:pPr marL="0" indent="0" algn="ctr">
              <a:buFont typeface="Arial" pitchFamily="34" charset="0"/>
              <a:buNone/>
            </a:pPr>
            <a:r>
              <a:rPr lang="zh-TW" altLang="en-US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Heiti TC Light"/>
                <a:cs typeface="Heiti TC Light"/>
              </a:rPr>
              <a:t>食品</a:t>
            </a:r>
            <a:endParaRPr lang="zh-TW" altLang="zh-HK" sz="4000" b="1" dirty="0">
              <a:solidFill>
                <a:prstClr val="black">
                  <a:lumMod val="75000"/>
                  <a:lumOff val="25000"/>
                </a:prstClr>
              </a:solidFill>
              <a:ea typeface="Heiti TC Light"/>
              <a:cs typeface="Heiti TC Ligh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714600" y="303501"/>
            <a:ext cx="2217440" cy="73554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TW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Restaurant </a:t>
            </a:r>
          </a:p>
          <a:p>
            <a:pPr marL="0" indent="0" algn="ctr">
              <a:buFont typeface="Arial" pitchFamily="34" charset="0"/>
              <a:buNone/>
            </a:pPr>
            <a:r>
              <a:rPr lang="zh-TW" altLang="en-US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餐廳</a:t>
            </a:r>
            <a:endParaRPr lang="zh-TW" altLang="zh-HK" sz="40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華康儷中黑" panose="020B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594920" y="2733772"/>
            <a:ext cx="2217440" cy="73554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zh-TW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Heiti TC Light"/>
                <a:cs typeface="Heiti TC Light"/>
              </a:rPr>
              <a:t>Electronics</a:t>
            </a:r>
          </a:p>
          <a:p>
            <a:pPr marL="0" indent="0" algn="ctr">
              <a:buFont typeface="Arial" pitchFamily="34" charset="0"/>
              <a:buNone/>
            </a:pPr>
            <a:r>
              <a:rPr lang="zh-TW" altLang="en-US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Heiti TC Light"/>
                <a:cs typeface="Heiti TC Light"/>
              </a:rPr>
              <a:t>電子產品</a:t>
            </a:r>
            <a:endParaRPr lang="zh-TW" altLang="zh-HK" sz="4000" b="1" dirty="0">
              <a:solidFill>
                <a:prstClr val="black">
                  <a:lumMod val="75000"/>
                  <a:lumOff val="25000"/>
                </a:prstClr>
              </a:solidFill>
              <a:ea typeface="Heiti TC Light"/>
              <a:cs typeface="Heiti TC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1998" y="3920728"/>
            <a:ext cx="9165998" cy="1222772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100" y="4019550"/>
            <a:ext cx="8485832" cy="12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altLang="zh-TW" sz="2500" dirty="0" smtClean="0">
                <a:solidFill>
                  <a:prstClr val="white"/>
                </a:solidFill>
                <a:ea typeface="Heiti TC Light"/>
                <a:cs typeface="Heiti TC Light"/>
              </a:rPr>
              <a:t>Survey from local UFOs at Product Expos </a:t>
            </a:r>
            <a:endParaRPr lang="en-US" altLang="zh-TW" sz="2500" dirty="0">
              <a:solidFill>
                <a:prstClr val="white"/>
              </a:solidFill>
              <a:ea typeface="Heiti TC Light"/>
              <a:cs typeface="Heiti TC Light"/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zh-TW" altLang="en-US" sz="2500" dirty="0" smtClean="0">
                <a:solidFill>
                  <a:prstClr val="white"/>
                </a:solidFill>
                <a:ea typeface="Heiti TC Light"/>
                <a:cs typeface="Heiti TC Light"/>
              </a:rPr>
              <a:t>從每次產品博覽中調查，對象是本地的超連鎖店主</a:t>
            </a:r>
            <a:endParaRPr lang="en-US" altLang="zh-TW" sz="2500" dirty="0" smtClean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21998" y="1510996"/>
            <a:ext cx="9165998" cy="2032862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29356" y="1809750"/>
            <a:ext cx="8485832" cy="12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altLang="zh-TW" sz="4000" dirty="0" smtClean="0">
                <a:solidFill>
                  <a:prstClr val="white"/>
                </a:solidFill>
                <a:ea typeface="Heiti TC Light"/>
                <a:cs typeface="Heiti TC Light"/>
              </a:rPr>
              <a:t>So, our plan?</a:t>
            </a:r>
          </a:p>
          <a:p>
            <a:pPr marL="457200" lvl="1" indent="0" algn="ctr">
              <a:buFont typeface="Arial" panose="020B0604020202020204" pitchFamily="34" charset="0"/>
              <a:buNone/>
            </a:pPr>
            <a:r>
              <a:rPr lang="zh-TW" altLang="en-US" sz="4000" dirty="0" smtClean="0">
                <a:solidFill>
                  <a:prstClr val="white"/>
                </a:solidFill>
                <a:ea typeface="Heiti TC Light"/>
                <a:cs typeface="Heiti TC Light"/>
              </a:rPr>
              <a:t>那麼，我們的目標是</a:t>
            </a:r>
            <a:r>
              <a:rPr lang="en-US" altLang="zh-TW" sz="4000" dirty="0" smtClean="0">
                <a:solidFill>
                  <a:prstClr val="white"/>
                </a:solidFill>
                <a:ea typeface="Heiti TC Light"/>
                <a:cs typeface="Heiti TC Light"/>
              </a:rPr>
              <a:t>…?</a:t>
            </a:r>
            <a:r>
              <a:rPr lang="zh-TW" altLang="en-US" sz="4000" dirty="0" smtClean="0">
                <a:solidFill>
                  <a:prstClr val="white"/>
                </a:solidFill>
                <a:ea typeface="Heiti TC Light"/>
                <a:cs typeface="Heiti TC Light"/>
              </a:rPr>
              <a:t> </a:t>
            </a:r>
            <a:endParaRPr lang="en-US" altLang="zh-TW" sz="4000" dirty="0" smtClean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240953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/>
      <p:bldP spid="10" grpId="0"/>
      <p:bldP spid="11" grpId="0" animBg="1"/>
      <p:bldP spid="12" grpId="0"/>
      <p:bldP spid="13" grpId="0" animBg="1"/>
      <p:bldP spid="16" grpId="0"/>
      <p:bldP spid="16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0162" y="188642"/>
            <a:ext cx="8851438" cy="4803979"/>
          </a:xfrm>
          <a:prstGeom prst="roundRect">
            <a:avLst>
              <a:gd name="adj" fmla="val 7607"/>
            </a:avLst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ea typeface="華康儷中黑" panose="020B0509000000000000" pitchFamily="49" charset="-120"/>
            </a:endParaRPr>
          </a:p>
        </p:txBody>
      </p:sp>
      <p:pic>
        <p:nvPicPr>
          <p:cNvPr id="5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4" y="3659626"/>
            <a:ext cx="522129" cy="3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24741" y="3659624"/>
            <a:ext cx="25559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華康儷中黑" panose="020B0509000000000000" pitchFamily="49" charset="-120"/>
              </a:rPr>
              <a:t>5%</a:t>
            </a:r>
            <a:r>
              <a:rPr lang="zh-TW" alt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華康儷中黑" panose="020B0509000000000000" pitchFamily="49" charset="-120"/>
              </a:rPr>
              <a:t> </a:t>
            </a:r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華康儷中黑" panose="020B0509000000000000" pitchFamily="49" charset="-120"/>
              </a:rPr>
              <a:t>IBV</a:t>
            </a:r>
            <a:r>
              <a:rPr lang="zh-TW" alt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華康儷中黑" panose="020B0509000000000000" pitchFamily="49" charset="-120"/>
              </a:rPr>
              <a:t>  </a:t>
            </a:r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華康儷中黑" panose="020B0509000000000000" pitchFamily="49" charset="-120"/>
              </a:rPr>
              <a:t>+</a:t>
            </a:r>
            <a:r>
              <a:rPr lang="zh-TW" alt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華康儷中黑" panose="020B0509000000000000" pitchFamily="49" charset="-120"/>
              </a:rPr>
              <a:t> </a:t>
            </a:r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華康儷中黑" panose="020B0509000000000000" pitchFamily="49" charset="-120"/>
              </a:rPr>
              <a:t>5%</a:t>
            </a:r>
            <a:r>
              <a:rPr lang="zh-TW" alt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華康儷中黑" panose="020B0509000000000000" pitchFamily="49" charset="-120"/>
              </a:rPr>
              <a:t>  </a:t>
            </a:r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華康儷中黑" panose="020B0509000000000000" pitchFamily="49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9846" y="4152096"/>
            <a:ext cx="53377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杏花樓中式餐廳，火鍋、甜品專門店</a:t>
            </a:r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華康儷中黑" panose="020B0509000000000000" pitchFamily="49" charset="-120"/>
            </a:endParaRPr>
          </a:p>
        </p:txBody>
      </p:sp>
      <p:pic>
        <p:nvPicPr>
          <p:cNvPr id="8" name="Picture 2" descr="O:\DS_SC\Partner Store Program\PS Agreement\+In Progress\Hang Fa\HangFa logo-火鍋甜品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353" y="514352"/>
            <a:ext cx="5116651" cy="282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chrisw\Desktop\NewTag-Red-wWhtLtr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46162"/>
            <a:ext cx="2158861" cy="13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17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0162" y="188642"/>
            <a:ext cx="8851438" cy="4803979"/>
          </a:xfrm>
          <a:prstGeom prst="roundRect">
            <a:avLst>
              <a:gd name="adj" fmla="val 7607"/>
            </a:avLst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ea typeface="華康儷中黑" panose="020B0509000000000000" pitchFamily="49" charset="-120"/>
            </a:endParaRPr>
          </a:p>
        </p:txBody>
      </p:sp>
      <p:pic>
        <p:nvPicPr>
          <p:cNvPr id="5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863" y="2724152"/>
            <a:ext cx="522129" cy="36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2724150"/>
            <a:ext cx="25559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華康儷中黑" panose="020B0509000000000000" pitchFamily="49" charset="-120"/>
              </a:rPr>
              <a:t>4%</a:t>
            </a:r>
            <a:r>
              <a:rPr lang="zh-TW" alt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華康儷中黑" panose="020B0509000000000000" pitchFamily="49" charset="-120"/>
              </a:rPr>
              <a:t> </a:t>
            </a:r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華康儷中黑" panose="020B0509000000000000" pitchFamily="49" charset="-120"/>
              </a:rPr>
              <a:t>IBV</a:t>
            </a:r>
            <a:r>
              <a:rPr lang="zh-TW" alt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華康儷中黑" panose="020B0509000000000000" pitchFamily="49" charset="-120"/>
              </a:rPr>
              <a:t>  </a:t>
            </a:r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華康儷中黑" panose="020B0509000000000000" pitchFamily="49" charset="-120"/>
              </a:rPr>
              <a:t>+</a:t>
            </a:r>
            <a:r>
              <a:rPr lang="zh-TW" alt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華康儷中黑" panose="020B0509000000000000" pitchFamily="49" charset="-120"/>
              </a:rPr>
              <a:t> </a:t>
            </a:r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華康儷中黑" panose="020B0509000000000000" pitchFamily="49" charset="-120"/>
              </a:rPr>
              <a:t>6%</a:t>
            </a:r>
            <a:r>
              <a:rPr lang="zh-TW" alt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華康儷中黑" panose="020B0509000000000000" pitchFamily="49" charset="-120"/>
              </a:rPr>
              <a:t>  </a:t>
            </a:r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華康儷中黑" panose="020B0509000000000000" pitchFamily="49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3222814"/>
            <a:ext cx="6629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美</a:t>
            </a:r>
            <a:r>
              <a:rPr lang="zh-TW" altLang="en-US" sz="2500" dirty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國梅西百貨公司銷售女性、男性及兒童的流行服飾，還有各樣配件、鞋類、手拿包、珠寶、手表、兒童用品、寢具。眾多美國知名品牌在</a:t>
            </a:r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macys.com</a:t>
            </a:r>
            <a:r>
              <a:rPr lang="zh-TW" altLang="en-US" sz="2500" dirty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都能買到。國際運送直接到府</a:t>
            </a:r>
            <a:r>
              <a:rPr lang="en-US" altLang="zh-TW" sz="2500" dirty="0">
                <a:solidFill>
                  <a:schemeClr val="tx1">
                    <a:lumMod val="75000"/>
                    <a:lumOff val="25000"/>
                  </a:schemeClr>
                </a:solidFill>
                <a:ea typeface="華康儷中黑" panose="020B0509000000000000" pitchFamily="49" charset="-120"/>
              </a:rPr>
              <a:t>!</a:t>
            </a:r>
          </a:p>
          <a:p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華康儷中黑" panose="020B0509000000000000" pitchFamily="49" charset="-120"/>
            </a:endParaRPr>
          </a:p>
        </p:txBody>
      </p:sp>
      <p:pic>
        <p:nvPicPr>
          <p:cNvPr id="9" name="Picture 3" descr="C:\Users\chrisw\Desktop\NewTag-Red-wWhtLtr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46162"/>
            <a:ext cx="2158861" cy="13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:\Partner Stores Program\Logo_etc_PS\Macy's\macy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0550"/>
            <a:ext cx="7085418" cy="252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74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t="9373" r="8695" b="7342"/>
          <a:stretch/>
        </p:blipFill>
        <p:spPr bwMode="auto">
          <a:xfrm>
            <a:off x="0" y="0"/>
            <a:ext cx="9144000" cy="579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6650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9749" r="7101" b="6402"/>
          <a:stretch/>
        </p:blipFill>
        <p:spPr bwMode="auto">
          <a:xfrm>
            <a:off x="0" y="-1"/>
            <a:ext cx="9144000" cy="560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919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" t="9333" r="8125" b="6667"/>
          <a:stretch/>
        </p:blipFill>
        <p:spPr bwMode="auto">
          <a:xfrm>
            <a:off x="1" y="-9525"/>
            <a:ext cx="9991726" cy="620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332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9111" r="8056" b="6222"/>
          <a:stretch/>
        </p:blipFill>
        <p:spPr bwMode="auto">
          <a:xfrm>
            <a:off x="-1" y="2"/>
            <a:ext cx="9144001" cy="572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683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2015_WC_RecSlid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0692" y="-1587"/>
            <a:ext cx="9144001" cy="540936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  <a:ea typeface="Heiti TC Light"/>
              <a:cs typeface="Heiti TC Ligh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94" y="4545822"/>
            <a:ext cx="2433195" cy="249172"/>
          </a:xfrm>
          <a:prstGeom prst="rect">
            <a:avLst/>
          </a:prstGeom>
        </p:spPr>
      </p:pic>
      <p:pic>
        <p:nvPicPr>
          <p:cNvPr id="18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4"/>
          <a:srcRect t="20181" b="19470"/>
          <a:stretch>
            <a:fillRect/>
          </a:stretch>
        </p:blipFill>
        <p:spPr bwMode="auto">
          <a:xfrm>
            <a:off x="7688150" y="3882308"/>
            <a:ext cx="1324811" cy="112103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500562" y="2"/>
            <a:ext cx="4643438" cy="540777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tx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tx1">
                  <a:lumMod val="75000"/>
                  <a:lumOff val="25000"/>
                  <a:shade val="100000"/>
                  <a:satMod val="1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44" y="3427412"/>
            <a:ext cx="42148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2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Heiti TC Light"/>
                <a:cs typeface="Heiti TC Light"/>
              </a:rPr>
              <a:t>你及你的顧客可進入超過</a:t>
            </a:r>
            <a:r>
              <a:rPr lang="en-US" altLang="zh-TW" sz="22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Heiti TC Light"/>
                <a:cs typeface="Heiti TC Light"/>
              </a:rPr>
              <a:t>1,300</a:t>
            </a:r>
            <a:r>
              <a:rPr lang="zh-TW" altLang="en-US" sz="22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Heiti TC Light"/>
                <a:cs typeface="Heiti TC Light"/>
              </a:rPr>
              <a:t>間夥伴商店消費</a:t>
            </a:r>
            <a:endParaRPr lang="en-US" sz="2200" dirty="0" smtClean="0">
              <a:solidFill>
                <a:prstClr val="black">
                  <a:lumMod val="75000"/>
                  <a:lumOff val="25000"/>
                </a:prstClr>
              </a:solidFill>
              <a:ea typeface="Heiti TC Light"/>
              <a:cs typeface="Heiti TC Light"/>
            </a:endParaRPr>
          </a:p>
          <a:p>
            <a:pPr algn="ctr"/>
            <a:r>
              <a:rPr lang="en-US" sz="22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Heiti TC Light"/>
                <a:cs typeface="Heiti TC Light"/>
              </a:rPr>
              <a:t>You </a:t>
            </a: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ea typeface="Heiti TC Light"/>
                <a:cs typeface="Heiti TC Light"/>
              </a:rPr>
              <a:t>and your customers gain access to over </a:t>
            </a:r>
            <a:r>
              <a:rPr lang="en-US" sz="22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Heiti TC Light"/>
                <a:cs typeface="Heiti TC Light"/>
              </a:rPr>
              <a:t>1,300 stores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95800" y="887913"/>
            <a:ext cx="42148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zh-TW" altLang="en-US" sz="2200" dirty="0" smtClean="0">
                <a:solidFill>
                  <a:prstClr val="white"/>
                </a:solidFill>
                <a:ea typeface="Heiti TC Light"/>
                <a:cs typeface="Heiti TC Light"/>
              </a:rPr>
              <a:t>賺取</a:t>
            </a:r>
            <a:r>
              <a:rPr lang="en-US" altLang="zh-TW" sz="2200" dirty="0" smtClean="0">
                <a:solidFill>
                  <a:prstClr val="white"/>
                </a:solidFill>
                <a:ea typeface="Heiti TC Light"/>
                <a:cs typeface="Heiti TC Light"/>
              </a:rPr>
              <a:t>2</a:t>
            </a:r>
            <a:r>
              <a:rPr lang="en-US" altLang="zh-TW" sz="2200" dirty="0">
                <a:solidFill>
                  <a:prstClr val="white"/>
                </a:solidFill>
                <a:ea typeface="Heiti TC Light"/>
                <a:cs typeface="Heiti TC Light"/>
              </a:rPr>
              <a:t>%-25%</a:t>
            </a:r>
            <a:r>
              <a:rPr lang="zh-TW" altLang="en-US" sz="2200" dirty="0">
                <a:solidFill>
                  <a:prstClr val="white"/>
                </a:solidFill>
                <a:ea typeface="Heiti TC Light"/>
                <a:cs typeface="Heiti TC Light"/>
              </a:rPr>
              <a:t>現金回</a:t>
            </a:r>
            <a:r>
              <a:rPr lang="zh-TW" altLang="en-US" sz="2200" dirty="0" smtClean="0">
                <a:solidFill>
                  <a:prstClr val="white"/>
                </a:solidFill>
                <a:ea typeface="Heiti TC Light"/>
                <a:cs typeface="Heiti TC Light"/>
              </a:rPr>
              <a:t>贈</a:t>
            </a:r>
            <a:endParaRPr lang="en-US" altLang="zh-TW" sz="2200" dirty="0" smtClean="0">
              <a:solidFill>
                <a:prstClr val="white"/>
              </a:solidFill>
              <a:ea typeface="Heiti TC Light"/>
              <a:cs typeface="Heiti TC Light"/>
            </a:endParaRPr>
          </a:p>
          <a:p>
            <a:pPr lvl="1" algn="ctr"/>
            <a:r>
              <a:rPr lang="en-US" altLang="zh-TW" sz="2200" dirty="0" smtClean="0">
                <a:solidFill>
                  <a:prstClr val="white"/>
                </a:solidFill>
                <a:ea typeface="Heiti TC Light"/>
                <a:cs typeface="Heiti TC Light"/>
              </a:rPr>
              <a:t>Earn 2</a:t>
            </a:r>
            <a:r>
              <a:rPr lang="en-US" altLang="zh-TW" sz="2200" dirty="0">
                <a:solidFill>
                  <a:prstClr val="white"/>
                </a:solidFill>
                <a:ea typeface="Heiti TC Light"/>
                <a:cs typeface="Heiti TC Light"/>
              </a:rPr>
              <a:t>%-25% Cashback </a:t>
            </a:r>
          </a:p>
        </p:txBody>
      </p:sp>
      <p:pic>
        <p:nvPicPr>
          <p:cNvPr id="11" name="Picture 2" descr="C:\Users\user\Desktop\Shop.com\25hj155j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8" y="1836579"/>
            <a:ext cx="4070551" cy="2259172"/>
          </a:xfrm>
          <a:prstGeom prst="rect">
            <a:avLst/>
          </a:prstGeom>
          <a:noFill/>
        </p:spPr>
      </p:pic>
      <p:pic>
        <p:nvPicPr>
          <p:cNvPr id="12" name="Picture 11" descr="51554.png"/>
          <p:cNvPicPr>
            <a:picLocks noChangeAspect="1"/>
          </p:cNvPicPr>
          <p:nvPr/>
        </p:nvPicPr>
        <p:blipFill>
          <a:blip r:embed="rId6" cstate="print"/>
          <a:srcRect l="17075"/>
          <a:stretch>
            <a:fillRect/>
          </a:stretch>
        </p:blipFill>
        <p:spPr>
          <a:xfrm>
            <a:off x="0" y="1102580"/>
            <a:ext cx="1734814" cy="2114221"/>
          </a:xfrm>
          <a:prstGeom prst="rect">
            <a:avLst/>
          </a:prstGeom>
        </p:spPr>
      </p:pic>
      <p:pic>
        <p:nvPicPr>
          <p:cNvPr id="13" name="Picture 12" descr="51554.png"/>
          <p:cNvPicPr>
            <a:picLocks noChangeAspect="1"/>
          </p:cNvPicPr>
          <p:nvPr/>
        </p:nvPicPr>
        <p:blipFill>
          <a:blip r:embed="rId6" cstate="print"/>
          <a:srcRect r="28290"/>
          <a:stretch>
            <a:fillRect/>
          </a:stretch>
        </p:blipFill>
        <p:spPr>
          <a:xfrm>
            <a:off x="3000364" y="1197830"/>
            <a:ext cx="1500198" cy="2114221"/>
          </a:xfrm>
          <a:prstGeom prst="rect">
            <a:avLst/>
          </a:prstGeom>
        </p:spPr>
      </p:pic>
      <p:pic>
        <p:nvPicPr>
          <p:cNvPr id="14" name="Picture 13" descr="5155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8662" y="666752"/>
            <a:ext cx="2639036" cy="266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5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0162" y="188642"/>
            <a:ext cx="8851438" cy="4803979"/>
          </a:xfrm>
          <a:prstGeom prst="roundRect">
            <a:avLst>
              <a:gd name="adj" fmla="val 7607"/>
            </a:avLst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ea typeface="華康儷中黑" panose="020B0509000000000000" pitchFamily="49" charset="-120"/>
            </a:endParaRPr>
          </a:p>
        </p:txBody>
      </p:sp>
      <p:pic>
        <p:nvPicPr>
          <p:cNvPr id="5" name="Picture 2" descr="M:\Partner Stores Program\Logo_etc_PS\Zuji\new_ZUJI_color_logo_vFeb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730"/>
            <a:ext cx="9792353" cy="486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91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0162" y="188642"/>
            <a:ext cx="8851438" cy="4803979"/>
          </a:xfrm>
          <a:prstGeom prst="roundRect">
            <a:avLst>
              <a:gd name="adj" fmla="val 7607"/>
            </a:avLst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352550"/>
            <a:ext cx="23762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2%</a:t>
            </a:r>
            <a:r>
              <a:rPr lang="zh-TW" alt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 </a:t>
            </a:r>
            <a:r>
              <a:rPr lang="en-US" altLang="zh-TW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IBV</a:t>
            </a:r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7" name="Picture 2" descr="O:\DS_SC\Partner Store Program\PS Agreement\Morning Star Travel Service Limited\MS logo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07015"/>
            <a:ext cx="1905000" cy="75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71800" y="568464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「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2015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區域大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會」旅遊套票  </a:t>
            </a:r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-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  新加坡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latin typeface="Heiti TC Light"/>
              <a:ea typeface="Heiti TC Light"/>
              <a:cs typeface="Heiti TC Light"/>
            </a:endParaRPr>
          </a:p>
          <a:p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「</a:t>
            </a:r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2015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國際會議」旅遊套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票  </a:t>
            </a:r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-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  美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iti TC Light"/>
                <a:ea typeface="Heiti TC Light"/>
                <a:cs typeface="Heiti TC Light"/>
              </a:rPr>
              <a:t>國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iti TC Light"/>
              <a:ea typeface="Heiti TC Light"/>
              <a:cs typeface="Heiti TC Light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6" t="12960" r="29958" b="4966"/>
          <a:stretch/>
        </p:blipFill>
        <p:spPr bwMode="auto">
          <a:xfrm>
            <a:off x="2514600" y="1455560"/>
            <a:ext cx="2550088" cy="340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7" t="13067" r="29962" b="5895"/>
          <a:stretch/>
        </p:blipFill>
        <p:spPr bwMode="auto">
          <a:xfrm>
            <a:off x="5499546" y="1455561"/>
            <a:ext cx="2577654" cy="340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13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5250"/>
            <a:ext cx="581787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49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0"/>
            <a:ext cx="708181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69607" y="0"/>
            <a:ext cx="409575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607"/>
            <a:ext cx="9144000" cy="706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19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050"/>
            <a:ext cx="9187797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3" descr="cid:image002.jpg@01D06B98.F7111FC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399" y="361952"/>
            <a:ext cx="3043605" cy="312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5976" y="3562350"/>
            <a:ext cx="7988424" cy="1286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500" dirty="0" smtClean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“Morning Star x SHOP.COM” Shopping bag</a:t>
            </a:r>
            <a:endParaRPr lang="zh-TW" altLang="zh-HK" sz="3500" dirty="0">
              <a:solidFill>
                <a:prstClr val="white"/>
              </a:solidFill>
              <a:latin typeface="+mn-lt"/>
              <a:ea typeface="Heiti TC Light"/>
              <a:cs typeface="Heiti TC Light"/>
            </a:endParaRPr>
          </a:p>
          <a:p>
            <a:r>
              <a:rPr lang="zh-TW" altLang="en-US" sz="3500" dirty="0" smtClean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「星晨 </a:t>
            </a:r>
            <a:r>
              <a:rPr lang="en-US" altLang="zh-TW" sz="3500" dirty="0" smtClean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x</a:t>
            </a:r>
            <a:r>
              <a:rPr lang="zh-TW" altLang="en-US" sz="3500" dirty="0" smtClean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 </a:t>
            </a:r>
            <a:r>
              <a:rPr lang="en-US" altLang="zh-TW" sz="3500" dirty="0" smtClean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SHOP.COM</a:t>
            </a:r>
            <a:r>
              <a:rPr lang="zh-TW" altLang="en-US" sz="3500" dirty="0" smtClean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」購物袋</a:t>
            </a:r>
            <a:endParaRPr lang="en-US" sz="3500" dirty="0">
              <a:solidFill>
                <a:prstClr val="white"/>
              </a:solidFill>
              <a:latin typeface="+mn-l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22154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7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3"/>
          <a:stretch/>
        </p:blipFill>
        <p:spPr bwMode="auto">
          <a:xfrm>
            <a:off x="0" y="-952500"/>
            <a:ext cx="9144000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586086"/>
            <a:ext cx="9144000" cy="2204864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5576" y="2028006"/>
            <a:ext cx="7772400" cy="1286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500" dirty="0" smtClean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Partner Store Fair</a:t>
            </a:r>
            <a:endParaRPr lang="zh-TW" altLang="zh-HK" sz="3500" dirty="0">
              <a:solidFill>
                <a:prstClr val="white"/>
              </a:solidFill>
              <a:latin typeface="+mn-lt"/>
              <a:ea typeface="Heiti TC Light"/>
              <a:cs typeface="Heiti TC Light"/>
            </a:endParaRPr>
          </a:p>
          <a:p>
            <a:r>
              <a:rPr lang="zh-TW" altLang="en-US" sz="3500" dirty="0" smtClean="0">
                <a:solidFill>
                  <a:prstClr val="white"/>
                </a:solidFill>
                <a:latin typeface="+mn-lt"/>
                <a:ea typeface="Heiti TC Light"/>
                <a:cs typeface="Heiti TC Light"/>
              </a:rPr>
              <a:t>夥伴商店巡禮</a:t>
            </a:r>
            <a:endParaRPr lang="en-US" sz="3500" dirty="0">
              <a:solidFill>
                <a:prstClr val="white"/>
              </a:solidFill>
              <a:latin typeface="+mn-lt"/>
              <a:ea typeface="Heiti TC Light"/>
              <a:cs typeface="Heiti TC Light"/>
            </a:endParaRPr>
          </a:p>
        </p:txBody>
      </p:sp>
      <p:pic>
        <p:nvPicPr>
          <p:cNvPr id="7" name="Picture 6" descr="S_CH_r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520" y="1683636"/>
            <a:ext cx="1981200" cy="199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0162" y="819150"/>
            <a:ext cx="8851438" cy="4191000"/>
          </a:xfrm>
          <a:prstGeom prst="roundRect">
            <a:avLst>
              <a:gd name="adj" fmla="val 7607"/>
            </a:avLst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華康儷中黑" panose="020B0509000000000000" pitchFamily="49" charset="-120"/>
              <a:cs typeface="Arial" panose="020B0604020202020204" pitchFamily="34" charset="0"/>
            </a:endParaRPr>
          </a:p>
        </p:txBody>
      </p:sp>
      <p:pic>
        <p:nvPicPr>
          <p:cNvPr id="5" name="Picture 4" descr="M:\Events\Convention\Annual Convention\HKConv15\PS Fair\Store logo\Kwan Kee noodles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193" y="3240572"/>
            <a:ext cx="1470976" cy="41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:\Events\Convention\Annual Convention\HKConv15\PS Fair\Store logo\Logo(C)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403" y="1809751"/>
            <a:ext cx="2227962" cy="146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:\Events\Convention\Annual Convention\HKConv15\PS Fair\Store logo\log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559" y="1246717"/>
            <a:ext cx="1546301" cy="64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:\Events\Convention\Annual Convention\HKConv15\PS Fair\Store logo\Logo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643" y="971550"/>
            <a:ext cx="1327587" cy="114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M:\Events\Convention\Annual Convention\HKConv15\PS Fair\Store logo\magic collection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65" y="3120213"/>
            <a:ext cx="919516" cy="72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M:\Events\Convention\Annual Convention\HKConv15\PS Fair\Store logo\NEW Logo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959" y="3943352"/>
            <a:ext cx="876045" cy="87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:\Events\Convention\Annual Convention\HKConv15\PS Fair\Store logo\SBone logo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783" y="3638550"/>
            <a:ext cx="1529221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M:\Events\Convention\Annual Convention\HKConv15\PS Fair\Store logo\安田有機_副本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001" y="3896289"/>
            <a:ext cx="1093603" cy="103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M:\Events\Convention\Annual Convention\HKConv15\PS Fair\Store logo\2012.09.28 (2) - final ok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403" y="3105152"/>
            <a:ext cx="1387693" cy="59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M:\Events\Convention\Annual Convention\HKConv15\PS Fair\Store logo\Brighter Optical_logo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6" y="1068915"/>
            <a:ext cx="1645955" cy="86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M:\Events\Convention\Annual Convention\HKConv15\PS Fair\Store logo\DMS Logo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572" y="1235406"/>
            <a:ext cx="1480477" cy="67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M:\Events\Convention\Annual Convention\HKConv15\PS Fair\Store logo\FormosaFamily_Logo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380" y="2061202"/>
            <a:ext cx="1136437" cy="74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M:\Events\Convention\Annual Convention\HKConv15\PS Fair\Store logo\glucocar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610" y="2080886"/>
            <a:ext cx="1175782" cy="75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M:\Events\Convention\Annual Convention\HKConv15\PS Fair\Store logo\hangwai.bmp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528" y="2256053"/>
            <a:ext cx="1515073" cy="40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M:\Events\Convention\Annual Convention\HKConv15\PS Fair\Store logo\HKLS_logo_reverse color Final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735" y="3129694"/>
            <a:ext cx="938215" cy="68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8"/>
          <p:cNvSpPr txBox="1">
            <a:spLocks/>
          </p:cNvSpPr>
          <p:nvPr/>
        </p:nvSpPr>
        <p:spPr>
          <a:xfrm>
            <a:off x="1691684" y="-146050"/>
            <a:ext cx="5950593" cy="1134313"/>
          </a:xfrm>
          <a:prstGeom prst="rect">
            <a:avLst/>
          </a:prstGeom>
          <a:noFill/>
        </p:spPr>
        <p:txBody>
          <a:bodyPr lIns="421208" tIns="210604" rIns="421208" bIns="210604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2106041" rtl="0" eaLnBrk="1" latinLnBrk="0" hangingPunct="1">
              <a:spcBef>
                <a:spcPct val="0"/>
              </a:spcBef>
              <a:buNone/>
              <a:defRPr sz="20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Heiti TC Light"/>
                <a:cs typeface="Heiti TC Light"/>
              </a:rPr>
              <a:t>參展夥伴商店</a:t>
            </a:r>
            <a:endParaRPr lang="en-US" altLang="zh-TW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125564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40162" y="188642"/>
            <a:ext cx="8851438" cy="4803979"/>
          </a:xfrm>
          <a:prstGeom prst="roundRect">
            <a:avLst>
              <a:gd name="adj" fmla="val 7607"/>
            </a:avLst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ea typeface="華康儷中黑" panose="020B0509000000000000" pitchFamily="49" charset="-120"/>
            </a:endParaRPr>
          </a:p>
        </p:txBody>
      </p:sp>
      <p:pic>
        <p:nvPicPr>
          <p:cNvPr id="4" name="Picture 6" descr="M:\Events\Convention\Annual Convention\HKConv15\PS Fair\Printing\On-site stores offers_Page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381" y="895352"/>
            <a:ext cx="2667000" cy="38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M:\Events\Convention\Annual Convention\HKConv15\PS Fair\Printing\On-site stores offers_Page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991" y="895352"/>
            <a:ext cx="2667000" cy="38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:\Partner Stores Program\Privilege card\Privilege card_rounded corn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89" y="787348"/>
            <a:ext cx="2423815" cy="170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2" t="13096" r="12895" b="5125"/>
          <a:stretch/>
        </p:blipFill>
        <p:spPr bwMode="auto">
          <a:xfrm>
            <a:off x="990600" y="2513839"/>
            <a:ext cx="1059850" cy="223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51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_WC_RecSlid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b="4167"/>
          <a:stretch/>
        </p:blipFill>
        <p:spPr>
          <a:xfrm>
            <a:off x="-2" y="-8164"/>
            <a:ext cx="9144002" cy="51516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4516" y="-8164"/>
            <a:ext cx="9144001" cy="5151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94" y="4545822"/>
            <a:ext cx="2433195" cy="249172"/>
          </a:xfrm>
          <a:prstGeom prst="rect">
            <a:avLst/>
          </a:prstGeom>
        </p:spPr>
      </p:pic>
      <p:pic>
        <p:nvPicPr>
          <p:cNvPr id="7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4"/>
          <a:srcRect t="20181" b="19470"/>
          <a:stretch>
            <a:fillRect/>
          </a:stretch>
        </p:blipFill>
        <p:spPr bwMode="auto">
          <a:xfrm>
            <a:off x="7688150" y="3882308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328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5_WC_RecSlid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0692" y="-1587"/>
            <a:ext cx="9144001" cy="540936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  <a:ea typeface="Heiti TC Light"/>
              <a:cs typeface="Heiti TC Ligh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94" y="4545822"/>
            <a:ext cx="2433195" cy="249172"/>
          </a:xfrm>
          <a:prstGeom prst="rect">
            <a:avLst/>
          </a:prstGeom>
        </p:spPr>
      </p:pic>
      <p:pic>
        <p:nvPicPr>
          <p:cNvPr id="13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4"/>
          <a:srcRect t="20181" b="19470"/>
          <a:stretch>
            <a:fillRect/>
          </a:stretch>
        </p:blipFill>
        <p:spPr bwMode="auto">
          <a:xfrm>
            <a:off x="7688150" y="3882308"/>
            <a:ext cx="1324811" cy="1121037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Heiti TC Light"/>
                <a:cs typeface="Heiti TC Light"/>
              </a:rPr>
              <a:t>為每一項消費節省開支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Heiti TC Light"/>
                <a:cs typeface="Heiti TC Light"/>
              </a:rPr>
              <a:t/>
            </a:r>
            <a:b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Heiti TC Light"/>
                <a:cs typeface="Heiti TC Light"/>
              </a:rPr>
            </a:b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Heiti TC Light"/>
                <a:cs typeface="Heiti TC Light"/>
              </a:rPr>
              <a:t>Save money for every expense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Heiti TC Light"/>
              <a:cs typeface="Heiti TC Light"/>
            </a:endParaRPr>
          </a:p>
        </p:txBody>
      </p:sp>
      <p:pic>
        <p:nvPicPr>
          <p:cNvPr id="9" name="Picture 2" descr="C:\Users\ShinG\Desktop\avida-towers-centera_2-bedroom-floor-plan-tower-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409" y="935170"/>
            <a:ext cx="4560799" cy="384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30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59115 0.6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9" y="30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-152400" y="1483260"/>
            <a:ext cx="9448800" cy="3766945"/>
            <a:chOff x="-152400" y="1454229"/>
            <a:chExt cx="9301553" cy="3708242"/>
          </a:xfrm>
        </p:grpSpPr>
        <p:grpSp>
          <p:nvGrpSpPr>
            <p:cNvPr id="3" name="Group 2"/>
            <p:cNvGrpSpPr/>
            <p:nvPr/>
          </p:nvGrpSpPr>
          <p:grpSpPr>
            <a:xfrm>
              <a:off x="-152400" y="1462315"/>
              <a:ext cx="8175625" cy="1485821"/>
              <a:chOff x="-228600" y="1447800"/>
              <a:chExt cx="10272486" cy="1866900"/>
            </a:xfrm>
          </p:grpSpPr>
          <p:pic>
            <p:nvPicPr>
              <p:cNvPr id="28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8600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1575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1750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750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2100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3636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6986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-152400" y="2571930"/>
              <a:ext cx="8175625" cy="1485821"/>
              <a:chOff x="-228600" y="1447800"/>
              <a:chExt cx="10272486" cy="1866900"/>
            </a:xfrm>
          </p:grpSpPr>
          <p:pic>
            <p:nvPicPr>
              <p:cNvPr id="21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8600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1575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1750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750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2100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3636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6986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-152400" y="3668436"/>
              <a:ext cx="8175625" cy="1485821"/>
              <a:chOff x="-228600" y="1447800"/>
              <a:chExt cx="10272486" cy="1866900"/>
            </a:xfrm>
          </p:grpSpPr>
          <p:pic>
            <p:nvPicPr>
              <p:cNvPr id="14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28600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1575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1750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8750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2100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73636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C:\Users\ShinG\Desktop\019263-green-jelly-icon-symbols-shapes-shape-square-clear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76986" y="1447800"/>
                <a:ext cx="1866900" cy="18669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2" descr="C:\Users\ShinG\Desktop\019263-green-jelly-icon-symbols-shapes-shape-square-clear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8100" y="1454229"/>
              <a:ext cx="1485821" cy="1485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ShinG\Desktop\019263-green-jelly-icon-symbols-shapes-shape-square-clear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3332" y="2571750"/>
              <a:ext cx="1485821" cy="1485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ShinG\Desktop\019263-green-jelly-icon-symbols-shapes-shape-square-clear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1829" y="3676650"/>
              <a:ext cx="1485821" cy="1485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C:\Users\ShinG\Desktop\1339483799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01" b="68070"/>
            <a:stretch/>
          </p:blipFill>
          <p:spPr bwMode="auto">
            <a:xfrm>
              <a:off x="243195" y="1766169"/>
              <a:ext cx="669578" cy="829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C:\Users\ShinG\Desktop\1339483799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27" r="59436" b="78897"/>
            <a:stretch/>
          </p:blipFill>
          <p:spPr bwMode="auto">
            <a:xfrm>
              <a:off x="4619497" y="4035667"/>
              <a:ext cx="832362" cy="751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C:\Users\ShinG\Desktop\1339483799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88" r="80421" b="44907"/>
            <a:stretch/>
          </p:blipFill>
          <p:spPr bwMode="auto">
            <a:xfrm>
              <a:off x="3543596" y="1979379"/>
              <a:ext cx="847140" cy="530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C:\Users\ShinG\Desktop\1339483799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93" t="21434" r="60776" b="62500"/>
            <a:stretch/>
          </p:blipFill>
          <p:spPr bwMode="auto">
            <a:xfrm>
              <a:off x="2452468" y="4149005"/>
              <a:ext cx="827785" cy="572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C:\Users\ShinG\Desktop\1339483799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52" t="58796" r="31949" b="20602"/>
            <a:stretch/>
          </p:blipFill>
          <p:spPr bwMode="auto">
            <a:xfrm>
              <a:off x="8031050" y="3133471"/>
              <a:ext cx="811326" cy="577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C:\Users\ShinG\Desktop\images (7)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5057" y="3038041"/>
              <a:ext cx="829222" cy="581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C:\Users\ShinG\Desktop\images (3)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695" y="4096149"/>
              <a:ext cx="850880" cy="566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5" descr="C:\Users\ShinG\Desktop\images (4)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372" y="3061888"/>
              <a:ext cx="829222" cy="581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7" descr="C:\Users\ShinG\Desktop\images (6)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2643" y="1979379"/>
              <a:ext cx="891801" cy="5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" descr="C:\Users\ShinG\Desktop\下載 (3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953" y="2968471"/>
              <a:ext cx="875784" cy="65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9" descr="C:\Users\ShinG\Desktop\images (8)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717" y="3043123"/>
              <a:ext cx="712915" cy="53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 descr="C:\Users\ShinG\Desktop\images (9)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8779" y="4073218"/>
              <a:ext cx="553267" cy="688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2" descr="C:\Users\ShinG\Desktop\images (11)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470" y="3064360"/>
              <a:ext cx="619328" cy="619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3" descr="C:\Users\ShinG\Desktop\images (12)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674" y="1897684"/>
              <a:ext cx="803127" cy="601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4" descr="C:\Users\ShinG\Desktop\images (13)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6654" y="3070069"/>
              <a:ext cx="682637" cy="558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5" descr="C:\Users\ShinG\Desktop\images (14)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39" y="4027499"/>
              <a:ext cx="582782" cy="75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7" descr="C:\Users\ShinG\Desktop\下載 (2)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211" y="1897683"/>
              <a:ext cx="619328" cy="619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9" descr="C:\Users\ShinG\Desktop\images (18)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5659" y="1861775"/>
              <a:ext cx="670395" cy="673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0" descr="C:\Users\ShinG\Desktop\images (19)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2666" y="4120057"/>
              <a:ext cx="673388" cy="673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1" descr="C:\Users\ShinG\Desktop\images (20)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3749" y="4019692"/>
              <a:ext cx="589588" cy="766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2" descr="C:\Users\ShinG\Desktop\下載 (4)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4583" y="4009739"/>
              <a:ext cx="833560" cy="833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4" descr="C:\Users\ShinG\Desktop\下載 (5).jp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7360" y="3069464"/>
              <a:ext cx="682365" cy="661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5" descr="C:\Users\ShinG\Desktop\下載 (6).jp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2703" y="1874594"/>
              <a:ext cx="610538" cy="610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6" descr="C:\Users\ShinG\Desktop\images (16)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8239" y="1863741"/>
              <a:ext cx="673388" cy="673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Group 62"/>
          <p:cNvGrpSpPr/>
          <p:nvPr/>
        </p:nvGrpSpPr>
        <p:grpSpPr>
          <a:xfrm>
            <a:off x="-228600" y="-199572"/>
            <a:ext cx="16535400" cy="2133600"/>
            <a:chOff x="-228600" y="-228600"/>
            <a:chExt cx="16535400" cy="2133600"/>
          </a:xfrm>
        </p:grpSpPr>
        <p:sp>
          <p:nvSpPr>
            <p:cNvPr id="64" name="Rectangle 63"/>
            <p:cNvSpPr/>
            <p:nvPr/>
          </p:nvSpPr>
          <p:spPr>
            <a:xfrm>
              <a:off x="120650" y="152401"/>
              <a:ext cx="15805150" cy="13734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5" name="Picture 2" descr="C:\Users\ShinG\Desktop\019263-green-jelly-icon-symbols-shapes-shape-square-clear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8600" y="-228600"/>
              <a:ext cx="2133600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C:\Users\ShinG\Desktop\019263-green-jelly-icon-symbols-shapes-shape-square-clear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-228600"/>
              <a:ext cx="2133600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C:\Users\ShinG\Desktop\019263-green-jelly-icon-symbols-shapes-shape-square-clear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-228600"/>
              <a:ext cx="2133600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C:\Users\ShinG\Desktop\019263-green-jelly-icon-symbols-shapes-shape-square-clear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-228600"/>
              <a:ext cx="2133600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C:\Users\ShinG\Desktop\019263-green-jelly-icon-symbols-shapes-shape-square-clear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-228600"/>
              <a:ext cx="2133600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" descr="C:\Users\ShinG\Desktop\019263-green-jelly-icon-symbols-shapes-shape-square-clear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2400" y="-228600"/>
              <a:ext cx="2133600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C:\Users\ShinG\Desktop\019263-green-jelly-icon-symbols-shapes-shape-square-clear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2600" y="-228600"/>
              <a:ext cx="2133600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C:\Users\ShinG\Desktop\019263-green-jelly-icon-symbols-shapes-shape-square-clear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2800" y="-228600"/>
              <a:ext cx="2133600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C:\Users\ShinG\Desktop\019263-green-jelly-icon-symbols-shapes-shape-square-clear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3000" y="-228600"/>
              <a:ext cx="2133600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C:\Users\ShinG\Desktop\019263-green-jelly-icon-symbols-shapes-shape-square-clear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3200" y="-228600"/>
              <a:ext cx="2133600" cy="213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O:\DS_SC\Partner Store Program\PS Agreement\San Florist\San Florist logo_resized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287" y="589628"/>
              <a:ext cx="1154113" cy="550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3" descr="O:\DS_SC\Partner Store Program\PS Agreement\AtHomeShop.com\logo-design-V6 600x160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800" y="719079"/>
              <a:ext cx="1161100" cy="309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4" descr="M:\Partner Stores Program\Logo_etc_PS\Apple Store HK\Apple Store HK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793" y="688488"/>
              <a:ext cx="111760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6" descr="O:\DS_SC\Partner Store Program\PS Agreement\AV Hospital\av M logo_resized.jp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6350" y="322006"/>
              <a:ext cx="1085850" cy="1019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7" descr="O:\DS_SC\Partner Store Program\PS Agreement\ElectriCity.com.hk\ELECTRICITY LOGO Chinese_resized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6410" y="419135"/>
              <a:ext cx="1199490" cy="847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8" descr="O:\DS_SC\Partner Store Program\PS Agreement\LohasPack\Lohaspack color logo_resized.jp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4362" y="712520"/>
              <a:ext cx="1235075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9" descr="M:\Partner Stores Program\Logo_etc_PS\Magic Collections\magic collection_resized.bmp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0" y="410326"/>
              <a:ext cx="1066612" cy="842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10" descr="M:\Partner Stores Program\Logo_etc_PS\FlowerAdvisor\336x280.jpg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8901" y="713320"/>
              <a:ext cx="1066799" cy="280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11" descr="O:\DS_SC\Partner Store Program\PS Agreement\Builders Warehouse 必得惠工程顧問有限公司\Logo.PNG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9100" y="390462"/>
              <a:ext cx="1054099" cy="913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12" descr="M:\Partner Stores Program\Logo_etc_PS\Home Display Cases\ey-header_resized.jpg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68500" y="582629"/>
              <a:ext cx="1166813" cy="536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490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2.22222E-6 L -0.7625 -2.22222E-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2015_WC_RecSlid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b="4167"/>
          <a:stretch/>
        </p:blipFill>
        <p:spPr>
          <a:xfrm>
            <a:off x="-2" y="-8164"/>
            <a:ext cx="9144002" cy="5151667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-14516" y="-8164"/>
            <a:ext cx="9144001" cy="5151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6000" dirty="0" smtClean="0">
              <a:solidFill>
                <a:schemeClr val="accent4">
                  <a:lumMod val="50000"/>
                </a:schemeClr>
              </a:solidFill>
              <a:ea typeface="Heiti TC Light"/>
              <a:cs typeface="Heiti TC Light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94" y="4545822"/>
            <a:ext cx="2433195" cy="249172"/>
          </a:xfrm>
          <a:prstGeom prst="rect">
            <a:avLst/>
          </a:prstGeom>
        </p:spPr>
      </p:pic>
      <p:pic>
        <p:nvPicPr>
          <p:cNvPr id="45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4"/>
          <a:srcRect t="20181" b="19470"/>
          <a:stretch>
            <a:fillRect/>
          </a:stretch>
        </p:blipFill>
        <p:spPr bwMode="auto">
          <a:xfrm>
            <a:off x="7688150" y="3882308"/>
            <a:ext cx="1324811" cy="1121037"/>
          </a:xfrm>
          <a:prstGeom prst="rect">
            <a:avLst/>
          </a:prstGeom>
          <a:noFill/>
        </p:spPr>
      </p:pic>
      <p:sp>
        <p:nvSpPr>
          <p:cNvPr id="33" name="Rectangle 32"/>
          <p:cNvSpPr/>
          <p:nvPr/>
        </p:nvSpPr>
        <p:spPr>
          <a:xfrm>
            <a:off x="-25400" y="3777416"/>
            <a:ext cx="9202057" cy="1366086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ea typeface="Heiti TC Light"/>
              <a:cs typeface="Heiti TC Light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660400" y="3933720"/>
            <a:ext cx="7188200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zh-TW" altLang="en-US" sz="2000" dirty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推</a:t>
            </a:r>
            <a:r>
              <a:rPr lang="zh-TW" altLang="en-US" sz="2000" dirty="0" smtClean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薦新優</a:t>
            </a:r>
            <a:r>
              <a:rPr lang="zh-TW" altLang="en-US" sz="2000" dirty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惠顧</a:t>
            </a:r>
            <a:r>
              <a:rPr lang="zh-TW" altLang="en-US" sz="2000" dirty="0" smtClean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客，</a:t>
            </a:r>
            <a:r>
              <a:rPr lang="zh-TW" altLang="en-US" sz="2000" dirty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額外</a:t>
            </a:r>
            <a:r>
              <a:rPr lang="zh-TW" altLang="en-US" sz="2000" dirty="0" smtClean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賺取每次消費</a:t>
            </a:r>
            <a:r>
              <a:rPr lang="en-US" altLang="zh-TW" sz="2000" dirty="0" smtClean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0.5</a:t>
            </a:r>
            <a:r>
              <a:rPr lang="en-US" altLang="zh-TW" sz="2000" dirty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%</a:t>
            </a:r>
            <a:r>
              <a:rPr lang="zh-TW" altLang="en-US" sz="2000" dirty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現金回</a:t>
            </a:r>
            <a:r>
              <a:rPr lang="zh-TW" altLang="en-US" sz="2000" dirty="0" smtClean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贈</a:t>
            </a:r>
            <a:endParaRPr lang="en-US" altLang="zh-TW" sz="2000" dirty="0" smtClean="0">
              <a:solidFill>
                <a:prstClr val="white"/>
              </a:solidFill>
              <a:latin typeface="Arial" panose="020B0604020202020204" pitchFamily="34" charset="0"/>
              <a:ea typeface="華康儷中黑" panose="020B0509000000000000" pitchFamily="49" charset="-120"/>
              <a:cs typeface="Arial" panose="020B0604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altLang="zh-TW" sz="2000" dirty="0" smtClean="0">
                <a:solidFill>
                  <a:prstClr val="white"/>
                </a:solidFill>
                <a:latin typeface="Arial" panose="020B0604020202020204" pitchFamily="34" charset="0"/>
                <a:ea typeface="華康儷中黑" panose="020B0509000000000000" pitchFamily="49" charset="-120"/>
                <a:cs typeface="Arial" panose="020B0604020202020204" pitchFamily="34" charset="0"/>
              </a:rPr>
              <a:t>Refer new Preferred Customer, you can earn 0.5% Cashback of each qualified transaction</a:t>
            </a:r>
            <a:endParaRPr lang="en-US" altLang="zh-TW" sz="2000" dirty="0">
              <a:solidFill>
                <a:prstClr val="white"/>
              </a:solidFill>
              <a:latin typeface="Arial" panose="020B0604020202020204" pitchFamily="34" charset="0"/>
              <a:ea typeface="華康儷中黑" panose="020B0509000000000000" pitchFamily="49" charset="-120"/>
              <a:cs typeface="Arial" panose="020B0604020202020204" pitchFamily="34" charset="0"/>
            </a:endParaRPr>
          </a:p>
        </p:txBody>
      </p:sp>
      <p:pic>
        <p:nvPicPr>
          <p:cNvPr id="35" name="Picture 2" descr="O:\Product_SC\Communications\Graphics\Company Logo\Cashback\Cashback Doll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470" y="3867150"/>
            <a:ext cx="690330" cy="47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990600" y="209551"/>
            <a:ext cx="7086598" cy="3438440"/>
            <a:chOff x="457200" y="533400"/>
            <a:chExt cx="8153398" cy="3956054"/>
          </a:xfrm>
        </p:grpSpPr>
        <p:grpSp>
          <p:nvGrpSpPr>
            <p:cNvPr id="8" name="Group 7"/>
            <p:cNvGrpSpPr/>
            <p:nvPr/>
          </p:nvGrpSpPr>
          <p:grpSpPr>
            <a:xfrm>
              <a:off x="457200" y="533400"/>
              <a:ext cx="8153398" cy="3505200"/>
              <a:chOff x="1524001" y="926654"/>
              <a:chExt cx="8153398" cy="3505200"/>
            </a:xfrm>
          </p:grpSpPr>
          <p:pic>
            <p:nvPicPr>
              <p:cNvPr id="9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1" y="945460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0800" y="932760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7600" y="932760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4401" y="939354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1200" y="926654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0" y="926654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0" y="1704053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3799" y="1691353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0599" y="1691353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697947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4199" y="1685247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0999" y="1685247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7401" y="2463354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00" y="2450654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1000" y="2450654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7801" y="2457248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4600" y="2444548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1400" y="2444548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0" y="3257079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599" y="3244379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05399" y="3244379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2200" y="3250973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8999" y="3238273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4" descr="C:\Users\ShinG\Desktop\Facebook_like_thumb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05799" y="3238273"/>
                <a:ext cx="1371600" cy="11747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6" name="Picture 4" descr="C:\Users\ShinG\Desktop\Facebook_like_thumb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8974" y="1147097"/>
              <a:ext cx="3902343" cy="33423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419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hrisw\Desktop\bank-at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73"/>
          <a:stretch/>
        </p:blipFill>
        <p:spPr bwMode="auto">
          <a:xfrm>
            <a:off x="8" y="0"/>
            <a:ext cx="9136743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16255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2" descr="C:\Users\user\Desktop\Shop.com\25hj155jh.png"/>
          <p:cNvPicPr>
            <a:picLocks noChangeAspect="1" noChangeArrowheads="1"/>
          </p:cNvPicPr>
          <p:nvPr/>
        </p:nvPicPr>
        <p:blipFill rotWithShape="1">
          <a:blip r:embed="rId3" cstate="print"/>
          <a:srcRect l="-345" t="-3092" r="44514" b="26930"/>
          <a:stretch/>
        </p:blipFill>
        <p:spPr bwMode="auto">
          <a:xfrm>
            <a:off x="381000" y="560075"/>
            <a:ext cx="4591050" cy="3509553"/>
          </a:xfrm>
          <a:prstGeom prst="rect">
            <a:avLst/>
          </a:prstGeom>
          <a:noFill/>
        </p:spPr>
      </p:pic>
      <p:pic>
        <p:nvPicPr>
          <p:cNvPr id="5" name="Picture 2" descr="C:\Users\user\Desktop\Shop.com\25hj155jh.png"/>
          <p:cNvPicPr>
            <a:picLocks noChangeAspect="1" noChangeArrowheads="1"/>
          </p:cNvPicPr>
          <p:nvPr/>
        </p:nvPicPr>
        <p:blipFill rotWithShape="1">
          <a:blip r:embed="rId3" cstate="print"/>
          <a:srcRect l="55486" t="-3092" r="-1924" b="26930"/>
          <a:stretch/>
        </p:blipFill>
        <p:spPr bwMode="auto">
          <a:xfrm>
            <a:off x="4972050" y="586199"/>
            <a:ext cx="3818656" cy="35095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765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1" b="5530"/>
          <a:stretch/>
        </p:blipFill>
        <p:spPr bwMode="auto">
          <a:xfrm>
            <a:off x="-450018" y="-19049"/>
            <a:ext cx="10127418" cy="537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3" descr="C:\Users\ShinG\Desktop\pointing-hand-icon-dc76gAgc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38350"/>
            <a:ext cx="457422" cy="60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57150" y="-19050"/>
            <a:ext cx="9372600" cy="10076082"/>
            <a:chOff x="6196705" y="-11681902"/>
            <a:chExt cx="11345960" cy="12197557"/>
          </a:xfrm>
        </p:grpSpPr>
        <p:pic>
          <p:nvPicPr>
            <p:cNvPr id="5" name="Picture 1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0"/>
            <a:stretch/>
          </p:blipFill>
          <p:spPr bwMode="auto">
            <a:xfrm>
              <a:off x="6196705" y="-11681902"/>
              <a:ext cx="11345960" cy="638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6"/>
            <a:stretch/>
          </p:blipFill>
          <p:spPr bwMode="auto">
            <a:xfrm>
              <a:off x="6196705" y="-5788024"/>
              <a:ext cx="11345960" cy="6303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903784" y="3181353"/>
            <a:ext cx="3211016" cy="108202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04686" y="3960648"/>
            <a:ext cx="108012" cy="1080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-57150" y="-4248150"/>
            <a:ext cx="9372600" cy="10122064"/>
            <a:chOff x="-7612138" y="-5966062"/>
            <a:chExt cx="13716000" cy="14812776"/>
          </a:xfrm>
        </p:grpSpPr>
        <p:pic>
          <p:nvPicPr>
            <p:cNvPr id="10" name="Picture 10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83" b="7800"/>
            <a:stretch/>
          </p:blipFill>
          <p:spPr bwMode="auto">
            <a:xfrm>
              <a:off x="-7612138" y="-5966062"/>
              <a:ext cx="13716000" cy="7073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22"/>
            <a:stretch/>
          </p:blipFill>
          <p:spPr bwMode="auto">
            <a:xfrm>
              <a:off x="-7612138" y="1107629"/>
              <a:ext cx="13716000" cy="7739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5601444" y="2978150"/>
            <a:ext cx="2437656" cy="9906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68103" y="1162046"/>
            <a:ext cx="1408956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9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mph" presetSubtype="0" repeatCount="2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19753E-6 L 3.05556E-6 -0.814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1.11111E-6 L 0.00052 0.838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4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791</Words>
  <Application>Microsoft Office PowerPoint</Application>
  <PresentationFormat>On-screen Show (16:9)</PresentationFormat>
  <Paragraphs>140</Paragraphs>
  <Slides>49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Office Theme</vt:lpstr>
      <vt:lpstr>Office 佈景主題</vt:lpstr>
      <vt:lpstr>PowerPoint Presentation</vt:lpstr>
      <vt:lpstr>PowerPoint Presentation</vt:lpstr>
      <vt:lpstr>獨家代理品牌產品</vt:lpstr>
      <vt:lpstr>PowerPoint Presentation</vt:lpstr>
      <vt:lpstr>為每一項消費節省開支 Save money for every expense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邊買、邊賺  Go Shopping &amp; Getting paid 甚至搭車！ Even Transportation!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markethongkong</dc:creator>
  <cp:lastModifiedBy>Monie Chan</cp:lastModifiedBy>
  <cp:revision>52</cp:revision>
  <dcterms:created xsi:type="dcterms:W3CDTF">2006-08-16T00:00:00Z</dcterms:created>
  <dcterms:modified xsi:type="dcterms:W3CDTF">2015-05-06T08:42:00Z</dcterms:modified>
</cp:coreProperties>
</file>